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62" r:id="rId3"/>
    <p:sldId id="263" r:id="rId5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606" y="-336"/>
      </p:cViewPr>
      <p:guideLst>
        <p:guide orient="horz" pos="2756"/>
        <p:guide pos="22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810" y="9251950"/>
            <a:ext cx="7560310" cy="144145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3.png"/><Relationship Id="rId20" Type="http://schemas.openxmlformats.org/officeDocument/2006/relationships/image" Target="../media/image8.svg"/><Relationship Id="rId2" Type="http://schemas.openxmlformats.org/officeDocument/2006/relationships/image" Target="../media/image1.svg"/><Relationship Id="rId19" Type="http://schemas.openxmlformats.org/officeDocument/2006/relationships/image" Target="../media/image12.png"/><Relationship Id="rId18" Type="http://schemas.openxmlformats.org/officeDocument/2006/relationships/image" Target="../media/image7.svg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image" Target="../media/image6.sv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7675" y="3546475"/>
            <a:ext cx="43764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V283D-4G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835" y="3816350"/>
            <a:ext cx="3455035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1*XPON+4</a:t>
            </a:r>
            <a:r>
              <a:rPr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GE</a:t>
            </a:r>
            <a:r>
              <a:rPr lang="en-US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ONU  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pic>
        <p:nvPicPr>
          <p:cNvPr id="3" name="图片 2" descr="C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28435" y="4812030"/>
            <a:ext cx="648335" cy="458470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457835" y="5796915"/>
            <a:ext cx="6803390" cy="13589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Introduction:</a:t>
            </a:r>
            <a:endParaRPr sz="1000" b="1" spc="-25" dirty="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  <a:buClrTx/>
              <a:buSzTx/>
              <a:buNone/>
            </a:pP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V283D-4G(XPON 4GE ONU) supports Dual mode(XPON), It can also be applied to a wide temperature environment, and also has a powerful firewall function.</a:t>
            </a:r>
            <a:endParaRPr lang="en-US" sz="850" dirty="0">
              <a:solidFill>
                <a:srgbClr val="313130"/>
              </a:solidFill>
              <a:latin typeface="Arial" panose="020B0604020202020204" pitchFamily="34" charset="0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  <a:buClrTx/>
              <a:buSzTx/>
              <a:buNone/>
            </a:pP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V283D-4G(XPON 4GE ONU)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meets telecom operators FTTO (office), FTTD (Desk), FTTH(Home) broadband speed, SOHO broadband access, video surveillance and other requirements and design a GPON/EPON Gigabit Ethernet products. The box is based on the mature Gigabit GPON/EPON technology, highly reliable and easy to maintain, with guaranteed QOS for different service. And it is fully compliant with technical regulations such as ITU-T G.984.x and IEEE802.3ah.SFP with SC/PC Connector Transceiver.</a:t>
            </a:r>
            <a:endParaRPr lang="en-US" sz="850" dirty="0">
              <a:solidFill>
                <a:srgbClr val="313130"/>
              </a:solidFill>
              <a:latin typeface="Arial" panose="020B0604020202020204" pitchFamily="34" charset="0"/>
            </a:endParaRPr>
          </a:p>
          <a:p>
            <a:pPr marL="18415" marR="5080" algn="just">
              <a:lnSpc>
                <a:spcPct val="108000"/>
              </a:lnSpc>
              <a:spcBef>
                <a:spcPts val="360"/>
              </a:spcBef>
            </a:pPr>
            <a:endParaRPr sz="850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47675" y="4267835"/>
            <a:ext cx="2973705" cy="5448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Key </a:t>
            </a:r>
            <a:r>
              <a:rPr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Features:</a:t>
            </a:r>
            <a:r>
              <a:rPr lang="en-US"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</a:t>
            </a:r>
            <a:endParaRPr sz="10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0320" indent="0">
              <a:lnSpc>
                <a:spcPct val="70000"/>
              </a:lnSpc>
              <a:spcBef>
                <a:spcPts val="485"/>
              </a:spcBef>
              <a:buNone/>
              <a:tabLst>
                <a:tab pos="143510" algn="l"/>
              </a:tabLst>
            </a:pP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57835" y="7283450"/>
            <a:ext cx="1520825" cy="23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sz="1000" b="1" spc="-5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Appli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cation</a:t>
            </a:r>
            <a:r>
              <a:rPr lang="en-US"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Chart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850"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20" name="图片 19" descr="32303235303833393b32303235313635373bb4a6c0edc6f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865" y="4690745"/>
            <a:ext cx="401955" cy="40195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203450" y="5208905"/>
            <a:ext cx="1268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XPON Dual </a:t>
            </a:r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A</a:t>
            </a:r>
            <a:r>
              <a:rPr sz="80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utomatically 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Access to EPON/GPON</a:t>
            </a:r>
            <a:endParaRPr lang="zh-CN" altLang="en-US" sz="800" dirty="0">
              <a:solidFill>
                <a:srgbClr val="31313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7685" y="5133975"/>
            <a:ext cx="14585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ZTE </a:t>
            </a:r>
            <a:r>
              <a:rPr sz="800">
                <a:latin typeface="Arial" panose="020B0604020202020204" pitchFamily="34" charset="0"/>
                <a:cs typeface="Arial" panose="020B0604020202020204" pitchFamily="34" charset="0"/>
              </a:rPr>
              <a:t>Chipset 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800">
                <a:latin typeface="Arial" panose="020B0604020202020204" pitchFamily="34" charset="0"/>
                <a:cs typeface="Arial" panose="020B0604020202020204" pitchFamily="34" charset="0"/>
              </a:rPr>
              <a:t>High Performance Solution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32313536393037323b32313536393038373bcacad3a6d0d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3495" y="4699635"/>
            <a:ext cx="434340" cy="434340"/>
          </a:xfrm>
          <a:prstGeom prst="rect">
            <a:avLst/>
          </a:prstGeom>
        </p:spPr>
      </p:pic>
      <p:pic>
        <p:nvPicPr>
          <p:cNvPr id="2" name="图片 1" descr="32303235303833313b32303235333238323bb0b2c8abb6dc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8475" y="4704715"/>
            <a:ext cx="454660" cy="454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18430" y="5301615"/>
            <a:ext cx="126873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Powerful </a:t>
            </a:r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9350" y="5301615"/>
            <a:ext cx="126873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IPv4/IPv6 Dual Stack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 descr="32313535383731303b32313535383732343b5443504950d0add2e9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8125" y="4704715"/>
            <a:ext cx="504190" cy="504190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1892300" y="8089265"/>
            <a:ext cx="0" cy="58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879600" y="8903970"/>
            <a:ext cx="0" cy="58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004185" y="8586784"/>
            <a:ext cx="634825" cy="24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90" i="1" dirty="0">
                <a:solidFill>
                  <a:srgbClr val="FF0000"/>
                </a:solidFill>
              </a:rPr>
              <a:t>SC/PC</a:t>
            </a:r>
            <a:endParaRPr lang="en-US" altLang="zh-CN" sz="990" i="1" dirty="0">
              <a:solidFill>
                <a:srgbClr val="FF0000"/>
              </a:solidFill>
            </a:endParaRPr>
          </a:p>
        </p:txBody>
      </p:sp>
      <p:cxnSp>
        <p:nvCxnSpPr>
          <p:cNvPr id="62" name="直接连接符 61"/>
          <p:cNvCxnSpPr>
            <a:stCxn id="54326" idx="3"/>
          </p:cNvCxnSpPr>
          <p:nvPr/>
        </p:nvCxnSpPr>
        <p:spPr>
          <a:xfrm flipV="1">
            <a:off x="2016125" y="8721725"/>
            <a:ext cx="2257425" cy="62230"/>
          </a:xfrm>
          <a:prstGeom prst="line">
            <a:avLst/>
          </a:prstGeom>
          <a:ln>
            <a:solidFill>
              <a:srgbClr val="FC6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25" name="Rectangle 54"/>
          <p:cNvSpPr/>
          <p:nvPr/>
        </p:nvSpPr>
        <p:spPr>
          <a:xfrm>
            <a:off x="2013268" y="8783638"/>
            <a:ext cx="376237" cy="15367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 defTabSz="833755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OLT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4326" name="Picture 55" descr="图片1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158" y="8607425"/>
            <a:ext cx="247650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41" name="Picture 70" descr="图片2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5090" y="9357043"/>
            <a:ext cx="1009650" cy="50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46" name="Text Box 75"/>
          <p:cNvSpPr txBox="1"/>
          <p:nvPr/>
        </p:nvSpPr>
        <p:spPr>
          <a:xfrm>
            <a:off x="1891983" y="9013508"/>
            <a:ext cx="628650" cy="201295"/>
          </a:xfrm>
          <a:prstGeom prst="rect">
            <a:avLst/>
          </a:prstGeom>
          <a:noFill/>
          <a:ln w="9525">
            <a:noFill/>
          </a:ln>
        </p:spPr>
        <p:txBody>
          <a:bodyPr lIns="79200" tIns="39600" rIns="79200" bIns="39600" anchor="t">
            <a:spAutoFit/>
          </a:bodyPr>
          <a:p>
            <a:pPr defTabSz="802005">
              <a:spcBef>
                <a:spcPct val="50000"/>
              </a:spcBef>
            </a:pPr>
            <a:r>
              <a:rPr lang="en-US" altLang="zh-CN" sz="800" i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SNMP</a:t>
            </a:r>
            <a:endParaRPr lang="en-US" altLang="zh-CN" sz="800" i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Rectangle 54"/>
          <p:cNvSpPr/>
          <p:nvPr/>
        </p:nvSpPr>
        <p:spPr>
          <a:xfrm>
            <a:off x="1747838" y="9891078"/>
            <a:ext cx="376237" cy="15367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 defTabSz="833755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EMS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799" name="Picture 32" descr="未标题-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9565" y="8648700"/>
            <a:ext cx="158750" cy="262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" name="Rectangle 54"/>
          <p:cNvSpPr/>
          <p:nvPr/>
        </p:nvSpPr>
        <p:spPr>
          <a:xfrm>
            <a:off x="2644140" y="8937625"/>
            <a:ext cx="652780" cy="1536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833755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Spliter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" name="Freeform 6"/>
          <p:cNvSpPr/>
          <p:nvPr/>
        </p:nvSpPr>
        <p:spPr bwMode="auto">
          <a:xfrm>
            <a:off x="1353501" y="7513278"/>
            <a:ext cx="1165433" cy="552943"/>
          </a:xfrm>
          <a:custGeom>
            <a:avLst/>
            <a:gdLst>
              <a:gd name="T0" fmla="*/ 32 w 374"/>
              <a:gd name="T1" fmla="*/ 85 h 183"/>
              <a:gd name="T2" fmla="*/ 17 w 374"/>
              <a:gd name="T3" fmla="*/ 64 h 183"/>
              <a:gd name="T4" fmla="*/ 118 w 374"/>
              <a:gd name="T5" fmla="*/ 33 h 183"/>
              <a:gd name="T6" fmla="*/ 220 w 374"/>
              <a:gd name="T7" fmla="*/ 9 h 183"/>
              <a:gd name="T8" fmla="*/ 293 w 374"/>
              <a:gd name="T9" fmla="*/ 45 h 183"/>
              <a:gd name="T10" fmla="*/ 331 w 374"/>
              <a:gd name="T11" fmla="*/ 87 h 183"/>
              <a:gd name="T12" fmla="*/ 370 w 374"/>
              <a:gd name="T13" fmla="*/ 118 h 183"/>
              <a:gd name="T14" fmla="*/ 308 w 374"/>
              <a:gd name="T15" fmla="*/ 144 h 183"/>
              <a:gd name="T16" fmla="*/ 289 w 374"/>
              <a:gd name="T17" fmla="*/ 170 h 183"/>
              <a:gd name="T18" fmla="*/ 224 w 374"/>
              <a:gd name="T19" fmla="*/ 167 h 183"/>
              <a:gd name="T20" fmla="*/ 158 w 374"/>
              <a:gd name="T21" fmla="*/ 181 h 183"/>
              <a:gd name="T22" fmla="*/ 97 w 374"/>
              <a:gd name="T23" fmla="*/ 156 h 183"/>
              <a:gd name="T24" fmla="*/ 46 w 374"/>
              <a:gd name="T25" fmla="*/ 137 h 183"/>
              <a:gd name="T26" fmla="*/ 3 w 374"/>
              <a:gd name="T27" fmla="*/ 111 h 183"/>
              <a:gd name="T28" fmla="*/ 32 w 374"/>
              <a:gd name="T29" fmla="*/ 8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4" h="183">
                <a:moveTo>
                  <a:pt x="32" y="85"/>
                </a:moveTo>
                <a:cubicBezTo>
                  <a:pt x="32" y="85"/>
                  <a:pt x="13" y="78"/>
                  <a:pt x="17" y="64"/>
                </a:cubicBezTo>
                <a:cubicBezTo>
                  <a:pt x="21" y="49"/>
                  <a:pt x="48" y="22"/>
                  <a:pt x="118" y="33"/>
                </a:cubicBezTo>
                <a:cubicBezTo>
                  <a:pt x="118" y="33"/>
                  <a:pt x="155" y="0"/>
                  <a:pt x="220" y="9"/>
                </a:cubicBezTo>
                <a:cubicBezTo>
                  <a:pt x="284" y="18"/>
                  <a:pt x="289" y="34"/>
                  <a:pt x="293" y="45"/>
                </a:cubicBezTo>
                <a:cubicBezTo>
                  <a:pt x="293" y="45"/>
                  <a:pt x="349" y="58"/>
                  <a:pt x="331" y="87"/>
                </a:cubicBezTo>
                <a:cubicBezTo>
                  <a:pt x="331" y="87"/>
                  <a:pt x="374" y="92"/>
                  <a:pt x="370" y="118"/>
                </a:cubicBezTo>
                <a:cubicBezTo>
                  <a:pt x="365" y="144"/>
                  <a:pt x="320" y="145"/>
                  <a:pt x="308" y="144"/>
                </a:cubicBezTo>
                <a:cubicBezTo>
                  <a:pt x="308" y="144"/>
                  <a:pt x="319" y="161"/>
                  <a:pt x="289" y="170"/>
                </a:cubicBezTo>
                <a:cubicBezTo>
                  <a:pt x="259" y="179"/>
                  <a:pt x="235" y="169"/>
                  <a:pt x="224" y="167"/>
                </a:cubicBezTo>
                <a:cubicBezTo>
                  <a:pt x="224" y="167"/>
                  <a:pt x="197" y="183"/>
                  <a:pt x="158" y="181"/>
                </a:cubicBezTo>
                <a:cubicBezTo>
                  <a:pt x="113" y="178"/>
                  <a:pt x="101" y="163"/>
                  <a:pt x="97" y="156"/>
                </a:cubicBezTo>
                <a:cubicBezTo>
                  <a:pt x="97" y="156"/>
                  <a:pt x="55" y="162"/>
                  <a:pt x="46" y="137"/>
                </a:cubicBezTo>
                <a:cubicBezTo>
                  <a:pt x="46" y="137"/>
                  <a:pt x="6" y="132"/>
                  <a:pt x="3" y="111"/>
                </a:cubicBezTo>
                <a:cubicBezTo>
                  <a:pt x="0" y="90"/>
                  <a:pt x="32" y="85"/>
                  <a:pt x="32" y="85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solidFill>
              <a:srgbClr val="FFFFFF">
                <a:lumMod val="65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1" name="TextBox 299"/>
          <p:cNvSpPr txBox="1"/>
          <p:nvPr/>
        </p:nvSpPr>
        <p:spPr>
          <a:xfrm>
            <a:off x="1431290" y="7686675"/>
            <a:ext cx="958215" cy="243840"/>
          </a:xfrm>
          <a:prstGeom prst="rect">
            <a:avLst/>
          </a:prstGeom>
          <a:noFill/>
        </p:spPr>
        <p:txBody>
          <a:bodyPr wrap="square" lIns="91388" tIns="45696" rIns="91388" bIns="45696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Internet</a:t>
            </a:r>
            <a:endParaRPr kumimoji="0" lang="en-US" altLang="zh-CN" sz="1000" b="0" i="0" u="none" strike="noStrike" kern="1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3" name="图片 22" descr="303b32313538333836333bb5e7c4d4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36035" y="9314815"/>
            <a:ext cx="640080" cy="640080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 flipH="1">
            <a:off x="4130040" y="8856980"/>
            <a:ext cx="323215" cy="58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http://photo-static-api.fotomore.com/creative/vcg/400/version23/VCG41182464000.jpg" descr="C:/Users/Administrator/AppData/Local/Temp/picturecompress_20211220140354/output_15.pngoutput_15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820" y="9261475"/>
            <a:ext cx="521970" cy="657225"/>
          </a:xfrm>
          <a:prstGeom prst="rect">
            <a:avLst/>
          </a:prstGeom>
        </p:spPr>
      </p:pic>
      <p:cxnSp>
        <p:nvCxnSpPr>
          <p:cNvPr id="33" name="直接连接符 32"/>
          <p:cNvCxnSpPr>
            <a:endCxn id="8" idx="0"/>
          </p:cNvCxnSpPr>
          <p:nvPr/>
        </p:nvCxnSpPr>
        <p:spPr>
          <a:xfrm>
            <a:off x="5128260" y="8721725"/>
            <a:ext cx="677545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975100" y="9126855"/>
            <a:ext cx="6216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RJ45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68645" y="9891395"/>
            <a:ext cx="647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12V DC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68420" y="9936480"/>
            <a:ext cx="647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42485" y="8856980"/>
            <a:ext cx="711200" cy="1328420"/>
            <a:chOff x="9960" y="13417"/>
            <a:chExt cx="1120" cy="2092"/>
          </a:xfrm>
        </p:grpSpPr>
        <p:pic>
          <p:nvPicPr>
            <p:cNvPr id="64" name="图片 63" descr="32313535303032373b32313535303035343bd6c7c4dcb5e7cad3bbfab6a5bad0bcb0d2a3bfd8c6f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59" y="13579"/>
              <a:ext cx="580" cy="566"/>
            </a:xfrm>
            <a:prstGeom prst="rect">
              <a:avLst/>
            </a:prstGeom>
          </p:spPr>
        </p:pic>
        <p:pic>
          <p:nvPicPr>
            <p:cNvPr id="70" name="图片 69" descr="32313534323238313b32313534323238383bb8dfc7e5b5e7cad3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159" y="14212"/>
              <a:ext cx="900" cy="900"/>
            </a:xfrm>
            <a:prstGeom prst="rect">
              <a:avLst/>
            </a:prstGeom>
          </p:spPr>
        </p:pic>
        <p:cxnSp>
          <p:nvCxnSpPr>
            <p:cNvPr id="71" name="直接连接符 70"/>
            <p:cNvCxnSpPr/>
            <p:nvPr/>
          </p:nvCxnSpPr>
          <p:spPr>
            <a:xfrm>
              <a:off x="10158" y="13417"/>
              <a:ext cx="143" cy="275"/>
            </a:xfrm>
            <a:prstGeom prst="line">
              <a:avLst/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/>
            <p:cNvSpPr txBox="1"/>
            <p:nvPr/>
          </p:nvSpPr>
          <p:spPr>
            <a:xfrm>
              <a:off x="10257" y="15123"/>
              <a:ext cx="82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IPTV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960" y="13958"/>
              <a:ext cx="97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Topset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0400" y="14027"/>
              <a:ext cx="44" cy="339"/>
            </a:xfrm>
            <a:prstGeom prst="line">
              <a:avLst/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 descr="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5260" y="1701800"/>
            <a:ext cx="4360545" cy="1403350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33800" y="8316595"/>
            <a:ext cx="1854200" cy="587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8140" y="9554845"/>
          <a:ext cx="6838950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155"/>
                <a:gridCol w="2009140"/>
                <a:gridCol w="3208655"/>
              </a:tblGrid>
              <a:tr h="327025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Name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</a:t>
                      </a:r>
                      <a:r>
                        <a:rPr lang="en-US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</a:t>
                      </a: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escription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V283D-4G</a:t>
                      </a:r>
                      <a:endParaRPr lang="en-US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AC-DC power adaptor: DC12V/0.5A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3675" y="531364"/>
          <a:ext cx="3642655" cy="261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/>
                <a:gridCol w="2654595"/>
              </a:tblGrid>
              <a:tr h="240665">
                <a:tc>
                  <a:txBody>
                    <a:bodyPr/>
                    <a:lstStyle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Dimension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130mm*113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mm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*28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mm(L*W*H)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Net weight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0.148KG</a:t>
                      </a:r>
                      <a:endParaRPr 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397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Operating condition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71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Operating temp: 0 ~ +50°C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Operating humidity: 5 ~ 90%  (non-condensed)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condition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Storing temp: -30 ~ +60°C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Storing humidity: 5 ~ 90%  (non-condensed)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adapter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DC 12V/0.5A, external AC-DC power adaptor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72390" marR="1968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Power supply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≤6W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spc="-3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  <a:r>
                        <a:rPr lang="en-US" sz="900" spc="-3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GE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397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90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PWR, PON, LOS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GE1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FE2~FE3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76530" y="252095"/>
            <a:ext cx="3653790" cy="306070"/>
            <a:chOff x="138" y="397"/>
            <a:chExt cx="5754" cy="482"/>
          </a:xfrm>
        </p:grpSpPr>
        <p:sp>
          <p:nvSpPr>
            <p:cNvPr id="6" name="圆角矩形 5"/>
            <p:cNvSpPr/>
            <p:nvPr/>
          </p:nvSpPr>
          <p:spPr>
            <a:xfrm>
              <a:off x="138" y="412"/>
              <a:ext cx="5755" cy="4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4" y="397"/>
              <a:ext cx="303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 Parameter</a:t>
              </a: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1" y="554"/>
              <a:ext cx="178" cy="1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2" name="object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3675" y="3456305"/>
          <a:ext cx="3633470" cy="169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1235"/>
                <a:gridCol w="2642235"/>
              </a:tblGrid>
              <a:tr h="1405890">
                <a:tc>
                  <a:txBody>
                    <a:bodyPr/>
                    <a:lstStyle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PON interface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 XPON port(EPON PX20+ &amp; GPON Class B+)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SC single mode, SC/UPC connector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TX optical power: 0～+4dBm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RX sensitivity: -27dBm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Overload optical power: -3dBm(EPON) or  -8dBm(GPON)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Transmission distance: 20KM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Wavelength: TX 1310nm, RX1490nm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spc="-3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LAN interface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4*GE, Auto-negotiation RJ45 connectors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76530" y="3177540"/>
            <a:ext cx="3653790" cy="306070"/>
            <a:chOff x="209" y="5689"/>
            <a:chExt cx="5754" cy="482"/>
          </a:xfrm>
        </p:grpSpPr>
        <p:sp>
          <p:nvSpPr>
            <p:cNvPr id="13" name="圆角矩形 12"/>
            <p:cNvSpPr/>
            <p:nvPr/>
          </p:nvSpPr>
          <p:spPr>
            <a:xfrm>
              <a:off x="209" y="5703"/>
              <a:ext cx="5755" cy="42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2" y="5689"/>
              <a:ext cx="2765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</a:t>
              </a: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arameter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22" y="5830"/>
              <a:ext cx="170" cy="1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椭圆 22"/>
          <p:cNvSpPr/>
          <p:nvPr/>
        </p:nvSpPr>
        <p:spPr>
          <a:xfrm>
            <a:off x="394945" y="8427997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08280" y="5542915"/>
          <a:ext cx="3617595" cy="122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30"/>
                <a:gridCol w="2767965"/>
              </a:tblGrid>
              <a:tr h="30543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XPON </a:t>
                      </a: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Mode</a:t>
                      </a:r>
                      <a:endParaRPr lang="en-US" altLang="zh-CN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Dual mode,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sym typeface="+mn-ea"/>
                        </a:rPr>
                        <a:t>A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sym typeface="+mn-ea"/>
                        </a:rPr>
                        <a:t>uto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sym typeface="+mn-ea"/>
                        </a:rPr>
                        <a:t>-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sym typeface="+mn-ea"/>
                        </a:rPr>
                        <a:t>access to EPON/GPON OLT</a:t>
                      </a:r>
                      <a:endParaRPr lang="zh-CN" altLang="en-US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5461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0543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Uplink </a:t>
                      </a:r>
                      <a:r>
                        <a:rPr lang="en-US" altLang="en-US" sz="900" b="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Mode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Bridging and Routing 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Mode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05435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</a:rPr>
                        <a:t>Abnormal protection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Detecting Rogue ONU, Hardware Dying Gasp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05435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Firewall</a:t>
                      </a:r>
                      <a:endParaRPr lang="en-US" altLang="en-US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DDOS, Filtering Based on 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ACL/MAC/URL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201930" y="5256530"/>
            <a:ext cx="3623945" cy="28511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79425" y="5250180"/>
            <a:ext cx="13474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Data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4805" y="5352415"/>
            <a:ext cx="112395" cy="10922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0" name="object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964940" y="553720"/>
          <a:ext cx="3413760" cy="632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2600325"/>
              </a:tblGrid>
              <a:tr h="1387475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Basic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MPCP 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discover&amp;register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authentication Mac/Loid/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Mac+Loid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Triple Churning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DBA bandwidth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auto-detecting, auto-configuration, and auto firmware upgrade 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SN/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Psw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/Loid/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Loid+Psw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authentication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6515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Alarm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Dying Gasp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Port Loop Detect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Eth Port Los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72072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LAN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Port rate limiting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Loop detection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Flow control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Storm control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937260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</a:rPr>
                        <a:t>VLAN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VLAN tag mode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VLAN transparent mode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fr-FR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VLAN trunk mode(max 8 vlans)</a:t>
                      </a:r>
                      <a:endParaRPr lang="fr-FR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fr-FR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VLAN 1:1 translation mode(</a:t>
                      </a:r>
                      <a:r>
                        <a:rPr lang="fr-FR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fr-FR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8 vlans)</a:t>
                      </a:r>
                      <a:endParaRPr lang="fr-FR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Auto VLAN detection 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72517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Multicast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MLD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IGMPv1/v2/Snooping 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Max Multicast 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vlan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 8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Max Multicast Group 64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5435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QoS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4 queues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SP and WRR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802.1P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75565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L3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IPv4/IPv6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DHCP/PPPOE/Static IP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Static route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NAT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676275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</a:rPr>
                        <a:t>Management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CTC OAM 2.0 and 2.1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ITUT984.x OMCI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Support TR069/WEB/TELNET/CLI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21" name="圆角矩形 20"/>
          <p:cNvSpPr/>
          <p:nvPr/>
        </p:nvSpPr>
        <p:spPr>
          <a:xfrm>
            <a:off x="3958066" y="260219"/>
            <a:ext cx="3417820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188571" y="254505"/>
            <a:ext cx="14592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53951" y="353858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149e3d0-b402-493a-94d6-da16937fd255}"/>
  <p:tag name="TABLE_ENDDRAG_ORIGIN_RECT" val="538*51"/>
  <p:tag name="TABLE_ENDDRAG_RECT" val="28*752*538*51"/>
</p:tagLst>
</file>

<file path=ppt/tags/tag2.xml><?xml version="1.0" encoding="utf-8"?>
<p:tagLst xmlns:p="http://schemas.openxmlformats.org/presentationml/2006/main">
  <p:tag name="KSO_WM_UNIT_TABLE_BEAUTIFY" val="smartTable{102fb185-4a5f-4762-8c0c-4b1d2a292bcd}"/>
</p:tagLst>
</file>

<file path=ppt/tags/tag3.xml><?xml version="1.0" encoding="utf-8"?>
<p:tagLst xmlns:p="http://schemas.openxmlformats.org/presentationml/2006/main">
  <p:tag name="KSO_WM_UNIT_TABLE_BEAUTIFY" val="smartTable{b37b2a66-c640-480d-b396-0d6aa997f38f}"/>
  <p:tag name="TABLE_ENDDRAG_ORIGIN_RECT" val="286*217"/>
  <p:tag name="TABLE_ENDDRAG_RECT" val="12*303*286*217"/>
</p:tagLst>
</file>

<file path=ppt/tags/tag4.xml><?xml version="1.0" encoding="utf-8"?>
<p:tagLst xmlns:p="http://schemas.openxmlformats.org/presentationml/2006/main">
  <p:tag name="KSO_WM_UNIT_TABLE_BEAUTIFY" val="smartTable{c52999fb-ca32-478b-ad59-7d89df768c55}"/>
  <p:tag name="TABLE_ENDDRAG_ORIGIN_RECT" val="284*103"/>
  <p:tag name="TABLE_ENDDRAG_RECT" val="16*433*284*103"/>
</p:tagLst>
</file>

<file path=ppt/tags/tag5.xml><?xml version="1.0" encoding="utf-8"?>
<p:tagLst xmlns:p="http://schemas.openxmlformats.org/presentationml/2006/main">
  <p:tag name="KSO_WM_UNIT_TABLE_BEAUTIFY" val="smartTable{b7861c3d-0c1f-41ee-95cc-fdf54233a5af}"/>
  <p:tag name="TABLE_ENDDRAG_ORIGIN_RECT" val="268*486"/>
  <p:tag name="TABLE_ENDDRAG_RECT" val="312*43*268*486"/>
</p:tagLst>
</file>

<file path=ppt/tags/tag6.xml><?xml version="1.0" encoding="utf-8"?>
<p:tagLst xmlns:p="http://schemas.openxmlformats.org/presentationml/2006/main">
  <p:tag name="COMMONDATA" val="eyJoZGlkIjoiY2JiYjVhYWVkMGQ5NDYwYjg5MTk1MzI3MGY4OGJk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2694</Words>
  <Application>WPS 演示</Application>
  <PresentationFormat>自定义</PresentationFormat>
  <Paragraphs>190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Arial</vt:lpstr>
      <vt:lpstr>Gill Sans MT</vt:lpstr>
      <vt:lpstr>Calibri</vt:lpstr>
      <vt:lpstr>微软雅黑</vt:lpstr>
      <vt:lpstr>Arial Unicode MS</vt:lpstr>
      <vt:lpstr>Office Theme</vt:lpstr>
      <vt:lpstr>V283D-4G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V2802ACT</dc:title>
  <dc:creator/>
  <cp:lastModifiedBy>西装暴徒</cp:lastModifiedBy>
  <cp:revision>103</cp:revision>
  <dcterms:created xsi:type="dcterms:W3CDTF">2022-03-03T06:09:00Z</dcterms:created>
  <dcterms:modified xsi:type="dcterms:W3CDTF">2022-05-18T05:53:04Z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1900-01-09T00:00:00Z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1900-01-09T00:00:00Z</vt:filetime>
  </property>
  <property fmtid="{D5CDD505-2E9C-101B-9397-08002B2CF9AE}" pid="5" name="ICV">
    <vt:lpwstr>89954AB450414FFC8DE9DFB50F6C7F97</vt:lpwstr>
  </property>
  <property fmtid="{D5CDD505-2E9C-101B-9397-08002B2CF9AE}" pid="6" name="KSOProductBuildVer">
    <vt:lpwstr>2052-11.1.0.11744</vt:lpwstr>
  </property>
</Properties>
</file>