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media/image1.svg" ContentType="image/svg+xml"/>
  <Override PartName="/ppt/media/image2.svg" ContentType="image/svg+xml"/>
  <Override PartName="/ppt/media/image3.svg" ContentType="image/svg+xml"/>
  <Override PartName="/ppt/media/image4.svg" ContentType="image/svg+xml"/>
  <Override PartName="/ppt/media/image5.svg" ContentType="image/svg+xml"/>
  <Override PartName="/ppt/media/image6.svg" ContentType="image/svg+xml"/>
  <Override PartName="/ppt/media/image7.svg" ContentType="image/svg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handoutMasterIdLst>
    <p:handoutMasterId r:id="rId6"/>
  </p:handoutMasterIdLst>
  <p:sldIdLst>
    <p:sldId id="262" r:id="rId3"/>
    <p:sldId id="263" r:id="rId5"/>
  </p:sldIdLst>
  <p:sldSz cx="7556500" cy="10693400"/>
  <p:notesSz cx="7556500" cy="10693400"/>
  <p:custDataLst>
    <p:tags r:id="rId10"/>
  </p:custDataLst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2F2F2"/>
    <a:srgbClr val="FF6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无样式，无网格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492" y="-3672"/>
      </p:cViewPr>
      <p:guideLst>
        <p:guide orient="horz" pos="2775"/>
        <p:guide pos="246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45000" cy="450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tableStyles" Target="tableStyles.xml"/><Relationship Id="rId8" Type="http://schemas.openxmlformats.org/officeDocument/2006/relationships/viewProps" Target="viewProps.xml"/><Relationship Id="rId7" Type="http://schemas.openxmlformats.org/officeDocument/2006/relationships/presProps" Target="presProps.xml"/><Relationship Id="rId6" Type="http://schemas.openxmlformats.org/officeDocument/2006/relationships/handoutMaster" Target="handoutMasters/handoutMaster1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0" Type="http://schemas.openxmlformats.org/officeDocument/2006/relationships/tags" Target="tags/tag6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274483" cy="53652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32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4280268" y="0"/>
            <a:ext cx="3274483" cy="53652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320"/>
            </a:lvl1pPr>
          </a:lstStyle>
          <a:p>
            <a:fld id="{0F9B84EA-7D68-4D60-9CB1-D50884785D1C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10156874"/>
            <a:ext cx="3274483" cy="5365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32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4280268" y="10156874"/>
            <a:ext cx="3274483" cy="5365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320"/>
            </a:lvl1pPr>
          </a:lstStyle>
          <a:p>
            <a:fld id="{8D4E0FC9-F1F8-4FAE-9988-3BA365CFD46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274483" cy="53652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4280268" y="0"/>
            <a:ext cx="3274483" cy="53652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570230" y="1336675"/>
            <a:ext cx="6416040" cy="360902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755650" y="5146199"/>
            <a:ext cx="6045200" cy="4210526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10156874"/>
            <a:ext cx="3274483" cy="5365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4280268" y="10156874"/>
            <a:ext cx="3274483" cy="5365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>
          <a:xfrm>
            <a:off x="2503488" y="1336675"/>
            <a:ext cx="2549525" cy="3608388"/>
          </a:xfrm>
        </p:spPr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5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707299" y="3451862"/>
            <a:ext cx="2025014" cy="421639"/>
          </a:xfrm>
        </p:spPr>
        <p:txBody>
          <a:bodyPr lIns="0" tIns="0" rIns="0" bIns="0"/>
          <a:lstStyle>
            <a:lvl1pPr>
              <a:defRPr sz="2600" b="0" i="0">
                <a:solidFill>
                  <a:srgbClr val="00A2DA"/>
                </a:solidFill>
                <a:latin typeface="Arial" panose="020B0604020202020204"/>
                <a:cs typeface="Arial" panose="020B0604020202020204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 showMasterSp="0">
  <p:cSld name="Two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 userDrawn="1"/>
        </p:nvSpPr>
        <p:spPr>
          <a:xfrm>
            <a:off x="0" y="5619115"/>
            <a:ext cx="7560310" cy="5068570"/>
          </a:xfrm>
          <a:custGeom>
            <a:avLst/>
            <a:gdLst/>
            <a:ahLst/>
            <a:cxnLst/>
            <a:rect l="l" t="t" r="r" b="b"/>
            <a:pathLst>
              <a:path w="7560309" h="5112384">
                <a:moveTo>
                  <a:pt x="0" y="5112004"/>
                </a:moveTo>
                <a:lnTo>
                  <a:pt x="7560005" y="5112004"/>
                </a:lnTo>
                <a:lnTo>
                  <a:pt x="7560005" y="0"/>
                </a:lnTo>
                <a:lnTo>
                  <a:pt x="0" y="0"/>
                </a:lnTo>
                <a:lnTo>
                  <a:pt x="0" y="5112004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 userDrawn="1"/>
        </p:nvSpPr>
        <p:spPr>
          <a:xfrm>
            <a:off x="3635999" y="10607042"/>
            <a:ext cx="3924300" cy="85090"/>
          </a:xfrm>
          <a:custGeom>
            <a:avLst/>
            <a:gdLst/>
            <a:ahLst/>
            <a:cxnLst/>
            <a:rect l="l" t="t" r="r" b="b"/>
            <a:pathLst>
              <a:path w="3924300" h="85090">
                <a:moveTo>
                  <a:pt x="3924005" y="0"/>
                </a:moveTo>
                <a:lnTo>
                  <a:pt x="27000" y="0"/>
                </a:lnTo>
                <a:lnTo>
                  <a:pt x="16491" y="2122"/>
                </a:lnTo>
                <a:lnTo>
                  <a:pt x="7908" y="7908"/>
                </a:lnTo>
                <a:lnTo>
                  <a:pt x="2122" y="16491"/>
                </a:lnTo>
                <a:lnTo>
                  <a:pt x="0" y="27000"/>
                </a:lnTo>
                <a:lnTo>
                  <a:pt x="0" y="84960"/>
                </a:lnTo>
                <a:lnTo>
                  <a:pt x="3924005" y="84960"/>
                </a:lnTo>
                <a:lnTo>
                  <a:pt x="3924005" y="0"/>
                </a:lnTo>
                <a:close/>
              </a:path>
            </a:pathLst>
          </a:custGeom>
          <a:solidFill>
            <a:srgbClr val="FF69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 userDrawn="1"/>
        </p:nvSpPr>
        <p:spPr>
          <a:xfrm>
            <a:off x="0" y="0"/>
            <a:ext cx="7559675" cy="99695"/>
          </a:xfrm>
          <a:custGeom>
            <a:avLst/>
            <a:gdLst/>
            <a:ahLst/>
            <a:cxnLst/>
            <a:rect l="l" t="t" r="r" b="b"/>
            <a:pathLst>
              <a:path w="3924300" h="91440">
                <a:moveTo>
                  <a:pt x="3923996" y="0"/>
                </a:moveTo>
                <a:lnTo>
                  <a:pt x="0" y="0"/>
                </a:lnTo>
                <a:lnTo>
                  <a:pt x="0" y="91444"/>
                </a:lnTo>
                <a:lnTo>
                  <a:pt x="3896996" y="91444"/>
                </a:lnTo>
                <a:lnTo>
                  <a:pt x="3907505" y="89322"/>
                </a:lnTo>
                <a:lnTo>
                  <a:pt x="3916087" y="83535"/>
                </a:lnTo>
                <a:lnTo>
                  <a:pt x="3921874" y="74952"/>
                </a:lnTo>
                <a:lnTo>
                  <a:pt x="3923996" y="64443"/>
                </a:lnTo>
                <a:lnTo>
                  <a:pt x="3923996" y="0"/>
                </a:lnTo>
                <a:close/>
              </a:path>
            </a:pathLst>
          </a:custGeom>
          <a:solidFill>
            <a:srgbClr val="FF6900"/>
          </a:solid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707299" y="3451862"/>
            <a:ext cx="2025014" cy="421639"/>
          </a:xfrm>
        </p:spPr>
        <p:txBody>
          <a:bodyPr lIns="0" tIns="0" rIns="0" bIns="0"/>
          <a:lstStyle>
            <a:lvl1pPr>
              <a:defRPr sz="2600" b="0" i="0">
                <a:solidFill>
                  <a:srgbClr val="00A2DA"/>
                </a:solidFill>
                <a:latin typeface="Arial" panose="020B0604020202020204"/>
                <a:cs typeface="Arial" panose="020B0604020202020204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object 12"/>
          <p:cNvSpPr/>
          <p:nvPr userDrawn="1"/>
        </p:nvSpPr>
        <p:spPr>
          <a:xfrm>
            <a:off x="0" y="10605135"/>
            <a:ext cx="7559675" cy="99695"/>
          </a:xfrm>
          <a:custGeom>
            <a:avLst/>
            <a:gdLst/>
            <a:ahLst/>
            <a:cxnLst/>
            <a:rect l="l" t="t" r="r" b="b"/>
            <a:pathLst>
              <a:path w="3924300" h="91440">
                <a:moveTo>
                  <a:pt x="3923996" y="0"/>
                </a:moveTo>
                <a:lnTo>
                  <a:pt x="0" y="0"/>
                </a:lnTo>
                <a:lnTo>
                  <a:pt x="0" y="91444"/>
                </a:lnTo>
                <a:lnTo>
                  <a:pt x="3896996" y="91444"/>
                </a:lnTo>
                <a:lnTo>
                  <a:pt x="3907505" y="89322"/>
                </a:lnTo>
                <a:lnTo>
                  <a:pt x="3916087" y="83535"/>
                </a:lnTo>
                <a:lnTo>
                  <a:pt x="3921874" y="74952"/>
                </a:lnTo>
                <a:lnTo>
                  <a:pt x="3923996" y="64443"/>
                </a:lnTo>
                <a:lnTo>
                  <a:pt x="3923996" y="0"/>
                </a:lnTo>
                <a:close/>
              </a:path>
            </a:pathLst>
          </a:custGeom>
          <a:solidFill>
            <a:srgbClr val="FF69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object 11"/>
          <p:cNvSpPr/>
          <p:nvPr userDrawn="1"/>
        </p:nvSpPr>
        <p:spPr>
          <a:xfrm flipH="1">
            <a:off x="-31761" y="-6348"/>
            <a:ext cx="3924300" cy="85090"/>
          </a:xfrm>
          <a:custGeom>
            <a:avLst/>
            <a:gdLst/>
            <a:ahLst/>
            <a:cxnLst/>
            <a:rect l="l" t="t" r="r" b="b"/>
            <a:pathLst>
              <a:path w="3924300" h="85090">
                <a:moveTo>
                  <a:pt x="3924005" y="0"/>
                </a:moveTo>
                <a:lnTo>
                  <a:pt x="27000" y="0"/>
                </a:lnTo>
                <a:lnTo>
                  <a:pt x="16491" y="2122"/>
                </a:lnTo>
                <a:lnTo>
                  <a:pt x="7908" y="7908"/>
                </a:lnTo>
                <a:lnTo>
                  <a:pt x="2122" y="16491"/>
                </a:lnTo>
                <a:lnTo>
                  <a:pt x="0" y="27000"/>
                </a:lnTo>
                <a:lnTo>
                  <a:pt x="0" y="84960"/>
                </a:lnTo>
                <a:lnTo>
                  <a:pt x="3924005" y="84960"/>
                </a:lnTo>
                <a:lnTo>
                  <a:pt x="3924005" y="0"/>
                </a:lnTo>
                <a:close/>
              </a:path>
            </a:pathLst>
          </a:custGeom>
          <a:solidFill>
            <a:srgbClr val="FF6900"/>
          </a:solid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-3810" y="9251950"/>
            <a:ext cx="7560310" cy="1441450"/>
          </a:xfrm>
          <a:custGeom>
            <a:avLst/>
            <a:gdLst/>
            <a:ahLst/>
            <a:cxnLst/>
            <a:rect l="l" t="t" r="r" b="b"/>
            <a:pathLst>
              <a:path w="7560309" h="2371090">
                <a:moveTo>
                  <a:pt x="0" y="2370963"/>
                </a:moveTo>
                <a:lnTo>
                  <a:pt x="7559992" y="2370963"/>
                </a:lnTo>
                <a:lnTo>
                  <a:pt x="7559992" y="0"/>
                </a:lnTo>
                <a:lnTo>
                  <a:pt x="0" y="0"/>
                </a:lnTo>
                <a:lnTo>
                  <a:pt x="0" y="2370963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2459482"/>
            <a:ext cx="6806565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4525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9" Type="http://schemas.openxmlformats.org/officeDocument/2006/relationships/image" Target="../media/image5.png"/><Relationship Id="rId8" Type="http://schemas.openxmlformats.org/officeDocument/2006/relationships/image" Target="../media/image3.svg"/><Relationship Id="rId7" Type="http://schemas.openxmlformats.org/officeDocument/2006/relationships/image" Target="../media/image4.png"/><Relationship Id="rId6" Type="http://schemas.openxmlformats.org/officeDocument/2006/relationships/image" Target="../media/image2.svg"/><Relationship Id="rId5" Type="http://schemas.openxmlformats.org/officeDocument/2006/relationships/image" Target="../media/image3.png"/><Relationship Id="rId4" Type="http://schemas.openxmlformats.org/officeDocument/2006/relationships/hyperlink" Target="http://www.genexis.eu/" TargetMode="External"/><Relationship Id="rId3" Type="http://schemas.openxmlformats.org/officeDocument/2006/relationships/image" Target="../media/image2.png"/><Relationship Id="rId24" Type="http://schemas.openxmlformats.org/officeDocument/2006/relationships/notesSlide" Target="../notesSlides/notesSlide1.xml"/><Relationship Id="rId23" Type="http://schemas.openxmlformats.org/officeDocument/2006/relationships/slideLayout" Target="../slideLayouts/slideLayout3.xml"/><Relationship Id="rId22" Type="http://schemas.openxmlformats.org/officeDocument/2006/relationships/image" Target="../media/image7.svg"/><Relationship Id="rId21" Type="http://schemas.openxmlformats.org/officeDocument/2006/relationships/image" Target="../media/image14.png"/><Relationship Id="rId20" Type="http://schemas.openxmlformats.org/officeDocument/2006/relationships/image" Target="../media/image6.svg"/><Relationship Id="rId2" Type="http://schemas.openxmlformats.org/officeDocument/2006/relationships/image" Target="../media/image1.svg"/><Relationship Id="rId19" Type="http://schemas.openxmlformats.org/officeDocument/2006/relationships/image" Target="../media/image13.png"/><Relationship Id="rId18" Type="http://schemas.openxmlformats.org/officeDocument/2006/relationships/image" Target="../media/image12.png"/><Relationship Id="rId17" Type="http://schemas.openxmlformats.org/officeDocument/2006/relationships/image" Target="../media/image11.png"/><Relationship Id="rId16" Type="http://schemas.openxmlformats.org/officeDocument/2006/relationships/image" Target="../media/image5.svg"/><Relationship Id="rId15" Type="http://schemas.openxmlformats.org/officeDocument/2006/relationships/image" Target="../media/image10.png"/><Relationship Id="rId14" Type="http://schemas.openxmlformats.org/officeDocument/2006/relationships/image" Target="../media/image9.jpeg"/><Relationship Id="rId13" Type="http://schemas.openxmlformats.org/officeDocument/2006/relationships/image" Target="../media/image8.emf"/><Relationship Id="rId12" Type="http://schemas.openxmlformats.org/officeDocument/2006/relationships/image" Target="../media/image7.emf"/><Relationship Id="rId11" Type="http://schemas.openxmlformats.org/officeDocument/2006/relationships/image" Target="../media/image6.png"/><Relationship Id="rId10" Type="http://schemas.openxmlformats.org/officeDocument/2006/relationships/image" Target="../media/image4.svg"/><Relationship Id="rId1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7" Type="http://schemas.openxmlformats.org/officeDocument/2006/relationships/notesSlide" Target="../notesSlides/notesSlide2.xml"/><Relationship Id="rId6" Type="http://schemas.openxmlformats.org/officeDocument/2006/relationships/slideLayout" Target="../slideLayouts/slideLayout5.xml"/><Relationship Id="rId5" Type="http://schemas.openxmlformats.org/officeDocument/2006/relationships/tags" Target="../tags/tag5.xml"/><Relationship Id="rId4" Type="http://schemas.openxmlformats.org/officeDocument/2006/relationships/tags" Target="../tags/tag4.xml"/><Relationship Id="rId3" Type="http://schemas.openxmlformats.org/officeDocument/2006/relationships/tags" Target="../tags/tag3.xml"/><Relationship Id="rId2" Type="http://schemas.openxmlformats.org/officeDocument/2006/relationships/tags" Target="../tags/tag2.xml"/><Relationship Id="rId1" Type="http://schemas.openxmlformats.org/officeDocument/2006/relationships/tags" Target="../tags/tag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ject 9"/>
          <p:cNvSpPr txBox="1">
            <a:spLocks noGrp="1"/>
          </p:cNvSpPr>
          <p:nvPr>
            <p:ph type="title"/>
          </p:nvPr>
        </p:nvSpPr>
        <p:spPr>
          <a:xfrm>
            <a:off x="448310" y="3150235"/>
            <a:ext cx="2025014" cy="3816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sz="2400" spc="-185" dirty="0" smtClean="0">
                <a:solidFill>
                  <a:srgbClr val="FF6900"/>
                </a:solidFill>
                <a:latin typeface="Arial" panose="020B0604020202020204" pitchFamily="34" charset="0"/>
              </a:rPr>
              <a:t>V2808PD-ZG</a:t>
            </a:r>
            <a:endParaRPr lang="en-US" sz="2400" spc="-185" dirty="0">
              <a:solidFill>
                <a:srgbClr val="FF6900"/>
              </a:solidFill>
              <a:latin typeface="Arial" panose="020B0604020202020204" pitchFamily="34" charset="0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458470" y="3420110"/>
            <a:ext cx="2246630" cy="311150"/>
          </a:xfrm>
          <a:prstGeom prst="rect">
            <a:avLst/>
          </a:prstGeom>
        </p:spPr>
        <p:txBody>
          <a:bodyPr vert="horz" wrap="square" lIns="0" tIns="1270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0"/>
              </a:spcBef>
            </a:pPr>
            <a:r>
              <a:rPr lang="en-US" sz="1200" dirty="0" smtClean="0">
                <a:solidFill>
                  <a:srgbClr val="414042"/>
                </a:solidFill>
                <a:latin typeface="Arial" panose="020B0604020202020204" pitchFamily="34" charset="0"/>
                <a:cs typeface="Arial" panose="020B0604020202020204"/>
              </a:rPr>
              <a:t>1*GPON+8FE ONT  </a:t>
            </a:r>
            <a:endParaRPr lang="en-US" sz="1200" dirty="0">
              <a:solidFill>
                <a:srgbClr val="414042"/>
              </a:solidFill>
              <a:latin typeface="Arial" panose="020B0604020202020204" pitchFamily="34" charset="0"/>
              <a:cs typeface="Arial" panose="020B0604020202020204"/>
            </a:endParaRPr>
          </a:p>
        </p:txBody>
      </p:sp>
      <p:pic>
        <p:nvPicPr>
          <p:cNvPr id="3" name="图片 2" descr="CE"/>
          <p:cNvPicPr>
            <a:picLocks noChangeAspect="1"/>
          </p:cNvPicPr>
          <p:nvPr/>
        </p:nvPicPr>
        <p:blipFill>
          <a:blip r:embed="rId1">
            <a:extLs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p:blipFill>
        <p:spPr>
          <a:xfrm>
            <a:off x="6528435" y="4812030"/>
            <a:ext cx="648335" cy="458470"/>
          </a:xfrm>
          <a:prstGeom prst="rect">
            <a:avLst/>
          </a:prstGeom>
        </p:spPr>
      </p:pic>
      <p:sp>
        <p:nvSpPr>
          <p:cNvPr id="11" name="object 5"/>
          <p:cNvSpPr txBox="1"/>
          <p:nvPr/>
        </p:nvSpPr>
        <p:spPr>
          <a:xfrm>
            <a:off x="458470" y="3996690"/>
            <a:ext cx="2973705" cy="544830"/>
          </a:xfrm>
          <a:prstGeom prst="rect">
            <a:avLst/>
          </a:prstGeom>
        </p:spPr>
        <p:txBody>
          <a:bodyPr vert="horz" wrap="square" lIns="0" tIns="8445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65"/>
              </a:spcBef>
            </a:pPr>
            <a:r>
              <a:rPr sz="1000" b="1" spc="-75" dirty="0">
                <a:solidFill>
                  <a:srgbClr val="FF6900"/>
                </a:solidFill>
                <a:latin typeface="Arial" panose="020B0604020202020204" pitchFamily="34" charset="0"/>
                <a:cs typeface="Gill Sans MT" panose="020B0502020104020203"/>
              </a:rPr>
              <a:t>Key </a:t>
            </a:r>
            <a:r>
              <a:rPr sz="1000" b="1" spc="-30" dirty="0">
                <a:solidFill>
                  <a:srgbClr val="FF6900"/>
                </a:solidFill>
                <a:latin typeface="Arial" panose="020B0604020202020204" pitchFamily="34" charset="0"/>
                <a:cs typeface="Gill Sans MT" panose="020B0502020104020203"/>
              </a:rPr>
              <a:t>Features:</a:t>
            </a:r>
            <a:r>
              <a:rPr lang="en-US" sz="1000" b="1" spc="-30" dirty="0">
                <a:solidFill>
                  <a:srgbClr val="FF6900"/>
                </a:solidFill>
                <a:latin typeface="Arial" panose="020B0604020202020204" pitchFamily="34" charset="0"/>
                <a:cs typeface="Gill Sans MT" panose="020B0502020104020203"/>
              </a:rPr>
              <a:t> </a:t>
            </a:r>
            <a:endParaRPr sz="1000">
              <a:solidFill>
                <a:srgbClr val="FF6900"/>
              </a:solidFill>
              <a:latin typeface="Arial" panose="020B0604020202020204" pitchFamily="34" charset="0"/>
              <a:cs typeface="Gill Sans MT" panose="020B0502020104020203"/>
            </a:endParaRPr>
          </a:p>
          <a:p>
            <a:pPr marL="142875" indent="-122555">
              <a:lnSpc>
                <a:spcPct val="70000"/>
              </a:lnSpc>
              <a:spcBef>
                <a:spcPts val="485"/>
              </a:spcBef>
              <a:buChar char="•"/>
              <a:tabLst>
                <a:tab pos="143510" algn="l"/>
              </a:tabLst>
            </a:pPr>
            <a:endParaRPr lang="en-US" sz="850" spc="15" dirty="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cs typeface="Calibri" panose="020F0502020204030204"/>
            </a:endParaRPr>
          </a:p>
          <a:p>
            <a:pPr marL="20320" indent="0">
              <a:lnSpc>
                <a:spcPct val="70000"/>
              </a:lnSpc>
              <a:spcBef>
                <a:spcPts val="485"/>
              </a:spcBef>
              <a:buNone/>
              <a:tabLst>
                <a:tab pos="143510" algn="l"/>
              </a:tabLst>
            </a:pPr>
            <a:endParaRPr lang="en-US" sz="850" spc="15" dirty="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cs typeface="Calibri" panose="020F0502020204030204"/>
            </a:endParaRPr>
          </a:p>
        </p:txBody>
      </p:sp>
      <p:pic>
        <p:nvPicPr>
          <p:cNvPr id="29" name="图片 28" descr="LOGO（源文件）绿色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448310" y="351790"/>
            <a:ext cx="964675" cy="576000"/>
          </a:xfrm>
          <a:prstGeom prst="rect">
            <a:avLst/>
          </a:prstGeom>
        </p:spPr>
      </p:pic>
      <p:sp>
        <p:nvSpPr>
          <p:cNvPr id="4" name="object 8"/>
          <p:cNvSpPr txBox="1"/>
          <p:nvPr/>
        </p:nvSpPr>
        <p:spPr>
          <a:xfrm>
            <a:off x="440055" y="10476865"/>
            <a:ext cx="2033270" cy="2044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sz="650" spc="-45" dirty="0">
                <a:solidFill>
                  <a:srgbClr val="808285"/>
                </a:solidFill>
                <a:latin typeface="Arial" panose="020B0604020202020204" pitchFamily="34" charset="0"/>
                <a:cs typeface="Arial" panose="020B0604020202020204"/>
              </a:rPr>
              <a:t>VSOL</a:t>
            </a:r>
            <a:r>
              <a:rPr sz="650" spc="-45" dirty="0">
                <a:solidFill>
                  <a:srgbClr val="808285"/>
                </a:solidFill>
                <a:latin typeface="Arial" panose="020B0604020202020204" pitchFamily="34" charset="0"/>
                <a:cs typeface="Arial" panose="020B0604020202020204"/>
              </a:rPr>
              <a:t> </a:t>
            </a:r>
            <a:r>
              <a:rPr sz="650" spc="-15" dirty="0">
                <a:solidFill>
                  <a:srgbClr val="808285"/>
                </a:solidFill>
                <a:latin typeface="Arial" panose="020B0604020202020204" pitchFamily="34" charset="0"/>
                <a:cs typeface="Arial" panose="020B0604020202020204"/>
              </a:rPr>
              <a:t>product</a:t>
            </a:r>
            <a:r>
              <a:rPr sz="650" spc="-40" dirty="0">
                <a:solidFill>
                  <a:srgbClr val="808285"/>
                </a:solidFill>
                <a:latin typeface="Arial" panose="020B0604020202020204" pitchFamily="34" charset="0"/>
                <a:cs typeface="Arial" panose="020B0604020202020204"/>
              </a:rPr>
              <a:t> </a:t>
            </a:r>
            <a:r>
              <a:rPr sz="650" spc="-25" dirty="0">
                <a:solidFill>
                  <a:srgbClr val="808285"/>
                </a:solidFill>
                <a:latin typeface="Arial" panose="020B0604020202020204" pitchFamily="34" charset="0"/>
                <a:cs typeface="Arial" panose="020B0604020202020204"/>
              </a:rPr>
              <a:t>datasheet</a:t>
            </a:r>
            <a:r>
              <a:rPr sz="650" spc="-40" dirty="0">
                <a:solidFill>
                  <a:srgbClr val="808285"/>
                </a:solidFill>
                <a:latin typeface="Arial" panose="020B0604020202020204" pitchFamily="34" charset="0"/>
                <a:cs typeface="Arial" panose="020B0604020202020204"/>
              </a:rPr>
              <a:t> </a:t>
            </a:r>
            <a:r>
              <a:rPr sz="650" spc="60" dirty="0">
                <a:solidFill>
                  <a:srgbClr val="808285"/>
                </a:solidFill>
                <a:latin typeface="Arial" panose="020B0604020202020204" pitchFamily="34" charset="0"/>
                <a:cs typeface="Arial" panose="020B0604020202020204"/>
              </a:rPr>
              <a:t>|</a:t>
            </a:r>
            <a:r>
              <a:rPr sz="650" spc="-40" dirty="0">
                <a:solidFill>
                  <a:srgbClr val="808285"/>
                </a:solidFill>
                <a:latin typeface="Arial" panose="020B0604020202020204" pitchFamily="34" charset="0"/>
                <a:cs typeface="Arial" panose="020B0604020202020204"/>
              </a:rPr>
              <a:t> </a:t>
            </a:r>
            <a:r>
              <a:rPr sz="650" spc="-30" dirty="0">
                <a:solidFill>
                  <a:srgbClr val="808285"/>
                </a:solidFill>
                <a:latin typeface="Arial" panose="020B0604020202020204" pitchFamily="34" charset="0"/>
                <a:cs typeface="Arial" panose="020B0604020202020204"/>
              </a:rPr>
              <a:t>Updated:</a:t>
            </a:r>
            <a:r>
              <a:rPr sz="650" spc="-75" dirty="0">
                <a:solidFill>
                  <a:srgbClr val="808285"/>
                </a:solidFill>
                <a:latin typeface="Arial" panose="020B0604020202020204" pitchFamily="34" charset="0"/>
                <a:cs typeface="Arial" panose="020B0604020202020204"/>
              </a:rPr>
              <a:t> </a:t>
            </a:r>
            <a:r>
              <a:rPr lang="en-US" sz="650" spc="-75" dirty="0">
                <a:solidFill>
                  <a:srgbClr val="808285"/>
                </a:solidFill>
                <a:latin typeface="Arial" panose="020B0604020202020204" pitchFamily="34" charset="0"/>
                <a:cs typeface="Arial" panose="020B0604020202020204"/>
              </a:rPr>
              <a:t>24 </a:t>
            </a:r>
            <a:r>
              <a:rPr sz="650" spc="-70" dirty="0">
                <a:solidFill>
                  <a:srgbClr val="808285"/>
                </a:solidFill>
                <a:latin typeface="Arial" panose="020B0604020202020204" pitchFamily="34" charset="0"/>
                <a:cs typeface="Arial" panose="020B0604020202020204"/>
              </a:rPr>
              <a:t>-1</a:t>
            </a:r>
            <a:r>
              <a:rPr lang="en-US" sz="650" spc="-70" dirty="0">
                <a:solidFill>
                  <a:srgbClr val="808285"/>
                </a:solidFill>
                <a:latin typeface="Arial" panose="020B0604020202020204" pitchFamily="34" charset="0"/>
                <a:cs typeface="Arial" panose="020B0604020202020204"/>
              </a:rPr>
              <a:t>1 </a:t>
            </a:r>
            <a:r>
              <a:rPr sz="650" spc="-70" dirty="0">
                <a:solidFill>
                  <a:srgbClr val="808285"/>
                </a:solidFill>
                <a:latin typeface="Arial" panose="020B0604020202020204" pitchFamily="34" charset="0"/>
                <a:cs typeface="Arial" panose="020B0604020202020204"/>
              </a:rPr>
              <a:t>-</a:t>
            </a:r>
            <a:r>
              <a:rPr lang="en-US" sz="650" spc="-70" dirty="0">
                <a:solidFill>
                  <a:srgbClr val="808285"/>
                </a:solidFill>
                <a:latin typeface="Arial" panose="020B0604020202020204" pitchFamily="34" charset="0"/>
                <a:cs typeface="Arial" panose="020B0604020202020204"/>
              </a:rPr>
              <a:t> </a:t>
            </a:r>
            <a:r>
              <a:rPr sz="650" spc="-70" dirty="0">
                <a:solidFill>
                  <a:srgbClr val="808285"/>
                </a:solidFill>
                <a:latin typeface="Arial" panose="020B0604020202020204" pitchFamily="34" charset="0"/>
                <a:cs typeface="Arial" panose="020B0604020202020204"/>
              </a:rPr>
              <a:t>2021</a:t>
            </a:r>
            <a:r>
              <a:rPr sz="650" spc="-40" dirty="0">
                <a:solidFill>
                  <a:srgbClr val="808285"/>
                </a:solidFill>
                <a:latin typeface="Arial" panose="020B0604020202020204" pitchFamily="34" charset="0"/>
                <a:cs typeface="Arial" panose="020B0604020202020204"/>
              </a:rPr>
              <a:t> </a:t>
            </a:r>
            <a:r>
              <a:rPr sz="650" spc="60" dirty="0">
                <a:solidFill>
                  <a:srgbClr val="808285"/>
                </a:solidFill>
                <a:latin typeface="Arial" panose="020B0604020202020204" pitchFamily="34" charset="0"/>
                <a:cs typeface="Arial" panose="020B0604020202020204"/>
              </a:rPr>
              <a:t>|</a:t>
            </a:r>
            <a:r>
              <a:rPr sz="650" spc="-40" dirty="0">
                <a:solidFill>
                  <a:srgbClr val="808285"/>
                </a:solidFill>
                <a:latin typeface="Arial" panose="020B0604020202020204" pitchFamily="34" charset="0"/>
                <a:cs typeface="Arial" panose="020B0604020202020204"/>
              </a:rPr>
              <a:t> </a:t>
            </a:r>
            <a:r>
              <a:rPr sz="650" spc="-70" dirty="0">
                <a:solidFill>
                  <a:srgbClr val="808285"/>
                </a:solidFill>
                <a:latin typeface="Arial" panose="020B0604020202020204" pitchFamily="34" charset="0"/>
                <a:cs typeface="Arial" panose="020B0604020202020204"/>
              </a:rPr>
              <a:t>Rev.</a:t>
            </a:r>
            <a:r>
              <a:rPr lang="en-US" sz="650" spc="-70" dirty="0">
                <a:solidFill>
                  <a:srgbClr val="808285"/>
                </a:solidFill>
                <a:latin typeface="Arial" panose="020B0604020202020204" pitchFamily="34" charset="0"/>
                <a:cs typeface="Arial" panose="020B0604020202020204"/>
              </a:rPr>
              <a:t>2.0 </a:t>
            </a:r>
            <a:r>
              <a:rPr sz="650" spc="60" dirty="0">
                <a:solidFill>
                  <a:srgbClr val="808285"/>
                </a:solidFill>
                <a:latin typeface="Arial" panose="020B0604020202020204" pitchFamily="34" charset="0"/>
                <a:cs typeface="Arial" panose="020B0604020202020204"/>
              </a:rPr>
              <a:t>|</a:t>
            </a:r>
            <a:r>
              <a:rPr sz="650" spc="-40" dirty="0">
                <a:solidFill>
                  <a:srgbClr val="808285"/>
                </a:solidFill>
                <a:latin typeface="Arial" panose="020B0604020202020204" pitchFamily="34" charset="0"/>
                <a:cs typeface="Arial" panose="020B0604020202020204"/>
              </a:rPr>
              <a:t> </a:t>
            </a:r>
            <a:r>
              <a:rPr sz="600" dirty="0">
                <a:solidFill>
                  <a:srgbClr val="808285"/>
                </a:solidFill>
                <a:latin typeface="Arial" panose="020B0604020202020204" pitchFamily="34" charset="0"/>
                <a:cs typeface="Arial" panose="020B0604020202020204"/>
                <a:hlinkClick r:id="rId4"/>
              </a:rPr>
              <a:t>www.vsolcn.com</a:t>
            </a:r>
            <a:endParaRPr sz="600" dirty="0">
              <a:solidFill>
                <a:srgbClr val="808285"/>
              </a:solidFill>
              <a:latin typeface="Arial" panose="020B0604020202020204" pitchFamily="34" charset="0"/>
              <a:cs typeface="Arial" panose="020B0604020202020204"/>
              <a:hlinkClick r:id="rId4"/>
            </a:endParaRPr>
          </a:p>
        </p:txBody>
      </p:sp>
      <p:sp>
        <p:nvSpPr>
          <p:cNvPr id="35" name="object 3"/>
          <p:cNvSpPr txBox="1"/>
          <p:nvPr/>
        </p:nvSpPr>
        <p:spPr>
          <a:xfrm>
            <a:off x="440055" y="5708015"/>
            <a:ext cx="6803390" cy="748665"/>
          </a:xfrm>
          <a:prstGeom prst="rect">
            <a:avLst/>
          </a:prstGeom>
        </p:spPr>
        <p:txBody>
          <a:bodyPr vert="horz" wrap="square" lIns="0" tIns="79375" rIns="0" bIns="0" rtlCol="0">
            <a:spAutoFit/>
          </a:bodyPr>
          <a:p>
            <a:pPr marL="12700">
              <a:lnSpc>
                <a:spcPct val="100000"/>
              </a:lnSpc>
              <a:spcBef>
                <a:spcPts val="625"/>
              </a:spcBef>
            </a:pPr>
            <a:r>
              <a:rPr sz="1000" b="1" spc="-25" dirty="0">
                <a:solidFill>
                  <a:srgbClr val="FF6900"/>
                </a:solidFill>
                <a:latin typeface="Arial" panose="020B0604020202020204" pitchFamily="34" charset="0"/>
                <a:cs typeface="Gill Sans MT" panose="020B0502020104020203"/>
              </a:rPr>
              <a:t>Introduction:</a:t>
            </a:r>
            <a:endParaRPr sz="1000">
              <a:solidFill>
                <a:srgbClr val="FF6900"/>
              </a:solidFill>
              <a:latin typeface="Arial" panose="020B0604020202020204" pitchFamily="34" charset="0"/>
              <a:cs typeface="Gill Sans MT" panose="020B0502020104020203"/>
            </a:endParaRPr>
          </a:p>
          <a:p>
            <a:pPr marL="18415" marR="5080" algn="just">
              <a:lnSpc>
                <a:spcPct val="120000"/>
              </a:lnSpc>
              <a:spcBef>
                <a:spcPts val="360"/>
              </a:spcBef>
              <a:spcAft>
                <a:spcPts val="0"/>
              </a:spcAft>
            </a:pPr>
            <a:r>
              <a:rPr sz="850" dirty="0">
                <a:latin typeface="Arial" panose="020B0604020202020204" pitchFamily="34" charset="0"/>
              </a:rPr>
              <a:t>V2808PD-ZG(1*</a:t>
            </a:r>
            <a:r>
              <a:rPr lang="en-US" sz="850" dirty="0">
                <a:latin typeface="Arial" panose="020B0604020202020204" pitchFamily="34" charset="0"/>
              </a:rPr>
              <a:t>G</a:t>
            </a:r>
            <a:r>
              <a:rPr sz="850" dirty="0">
                <a:latin typeface="Arial" panose="020B0604020202020204" pitchFamily="34" charset="0"/>
              </a:rPr>
              <a:t>PON+8FE</a:t>
            </a:r>
            <a:r>
              <a:rPr lang="en-US" sz="850" dirty="0">
                <a:latin typeface="Arial" panose="020B0604020202020204" pitchFamily="34" charset="0"/>
              </a:rPr>
              <a:t>(PD POE)</a:t>
            </a:r>
            <a:r>
              <a:rPr sz="850" dirty="0">
                <a:latin typeface="Arial" panose="020B0604020202020204" pitchFamily="34" charset="0"/>
              </a:rPr>
              <a:t>) ON</a:t>
            </a:r>
            <a:r>
              <a:rPr lang="en-US" sz="850" dirty="0">
                <a:latin typeface="Arial" panose="020B0604020202020204" pitchFamily="34" charset="0"/>
              </a:rPr>
              <a:t>T</a:t>
            </a:r>
            <a:r>
              <a:rPr sz="850" dirty="0">
                <a:latin typeface="Arial" panose="020B0604020202020204" pitchFamily="34" charset="0"/>
              </a:rPr>
              <a:t> is designed for fulfilling FTTH request of telecom operators, internet access of SOHO. This product is support GPON model, which has high performance, and the technology of layer 2 Ethernet switch as well. It is highly reliable and easy to maintain, with guaranteed QoS. Its GPON model is fully compliant to ITU-TG.984.x.</a:t>
            </a:r>
            <a:endParaRPr sz="850" dirty="0">
              <a:latin typeface="Arial" panose="020B0604020202020204" pitchFamily="34" charset="0"/>
            </a:endParaRPr>
          </a:p>
        </p:txBody>
      </p:sp>
      <p:sp>
        <p:nvSpPr>
          <p:cNvPr id="40" name="object 8"/>
          <p:cNvSpPr txBox="1"/>
          <p:nvPr/>
        </p:nvSpPr>
        <p:spPr>
          <a:xfrm>
            <a:off x="440055" y="6988175"/>
            <a:ext cx="1520825" cy="231775"/>
          </a:xfrm>
          <a:prstGeom prst="rect">
            <a:avLst/>
          </a:prstGeom>
        </p:spPr>
        <p:txBody>
          <a:bodyPr vert="horz" wrap="square" lIns="0" tIns="78105" rIns="0" bIns="0" rtlCol="0">
            <a:spAutoFit/>
          </a:bodyPr>
          <a:p>
            <a:pPr marL="12700">
              <a:lnSpc>
                <a:spcPct val="100000"/>
              </a:lnSpc>
              <a:spcBef>
                <a:spcPts val="615"/>
              </a:spcBef>
            </a:pPr>
            <a:r>
              <a:rPr lang="en-US" sz="1000" b="1" spc="-55" dirty="0">
                <a:solidFill>
                  <a:srgbClr val="FF6900"/>
                </a:solidFill>
                <a:latin typeface="Arial" panose="020B0604020202020204" pitchFamily="34" charset="0"/>
                <a:cs typeface="Gill Sans MT" panose="020B0502020104020203"/>
              </a:rPr>
              <a:t>Appli</a:t>
            </a:r>
            <a:r>
              <a:rPr sz="1000" b="1" spc="-10" dirty="0">
                <a:solidFill>
                  <a:srgbClr val="FF6900"/>
                </a:solidFill>
                <a:latin typeface="Arial" panose="020B0604020202020204" pitchFamily="34" charset="0"/>
                <a:cs typeface="Gill Sans MT" panose="020B0502020104020203"/>
              </a:rPr>
              <a:t>cation</a:t>
            </a:r>
            <a:r>
              <a:rPr lang="en-US" sz="1000" b="1" spc="-10" dirty="0">
                <a:solidFill>
                  <a:srgbClr val="FF6900"/>
                </a:solidFill>
                <a:latin typeface="Arial" panose="020B0604020202020204" pitchFamily="34" charset="0"/>
                <a:cs typeface="Gill Sans MT" panose="020B0502020104020203"/>
              </a:rPr>
              <a:t> Chart</a:t>
            </a:r>
            <a:r>
              <a:rPr sz="1000" b="1" spc="-10" dirty="0">
                <a:solidFill>
                  <a:srgbClr val="FF6900"/>
                </a:solidFill>
                <a:latin typeface="Arial" panose="020B0604020202020204" pitchFamily="34" charset="0"/>
                <a:cs typeface="Gill Sans MT" panose="020B0502020104020203"/>
              </a:rPr>
              <a:t>:</a:t>
            </a:r>
            <a:endParaRPr sz="850">
              <a:latin typeface="Arial" panose="020B0604020202020204" pitchFamily="34" charset="0"/>
              <a:cs typeface="Calibri" panose="020F0502020204030204"/>
            </a:endParaRPr>
          </a:p>
        </p:txBody>
      </p:sp>
      <p:sp>
        <p:nvSpPr>
          <p:cNvPr id="39" name="文本框 38"/>
          <p:cNvSpPr txBox="1"/>
          <p:nvPr/>
        </p:nvSpPr>
        <p:spPr>
          <a:xfrm>
            <a:off x="4948714" y="4916011"/>
            <a:ext cx="1102519" cy="276860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p>
            <a:pPr algn="ctr"/>
            <a:r>
              <a:rPr lang="en-US" altLang="zh-CN" sz="900" dirty="0" smtClean="0">
                <a:solidFill>
                  <a:srgbClr val="1C1C1C"/>
                </a:solidFill>
                <a:latin typeface="Arial" panose="020B0604020202020204" pitchFamily="34" charset="0"/>
                <a:ea typeface="微软雅黑" panose="020B0503020204020204" charset="-122"/>
                <a:sym typeface="+mn-ea"/>
              </a:rPr>
              <a:t>O&amp;M Mode:</a:t>
            </a:r>
            <a:endParaRPr lang="en-US" altLang="zh-CN" sz="900" dirty="0" smtClean="0">
              <a:solidFill>
                <a:srgbClr val="1C1C1C"/>
              </a:solidFill>
              <a:latin typeface="Arial" panose="020B0604020202020204" pitchFamily="34" charset="0"/>
              <a:ea typeface="微软雅黑" panose="020B0503020204020204" charset="-122"/>
              <a:sym typeface="+mn-ea"/>
            </a:endParaRPr>
          </a:p>
          <a:p>
            <a:pPr algn="ctr"/>
            <a:r>
              <a:rPr lang="en-US" altLang="zh-CN" sz="900" dirty="0" smtClean="0">
                <a:solidFill>
                  <a:srgbClr val="1C1C1C"/>
                </a:solidFill>
                <a:latin typeface="Arial" panose="020B0604020202020204" pitchFamily="34" charset="0"/>
                <a:ea typeface="微软雅黑" panose="020B0503020204020204" charset="-122"/>
                <a:sym typeface="+mn-ea"/>
              </a:rPr>
              <a:t>EMS/Web/SNMP/CLI</a:t>
            </a:r>
            <a:endParaRPr lang="en-US" altLang="zh-CN" sz="900" dirty="0" smtClean="0">
              <a:solidFill>
                <a:srgbClr val="1C1C1C"/>
              </a:solidFill>
              <a:latin typeface="Arial" panose="020B0604020202020204" pitchFamily="34" charset="0"/>
              <a:ea typeface="微软雅黑" panose="020B0503020204020204" charset="-122"/>
              <a:sym typeface="+mn-ea"/>
            </a:endParaRPr>
          </a:p>
        </p:txBody>
      </p:sp>
      <p:sp>
        <p:nvSpPr>
          <p:cNvPr id="110" name="Freeform 110"/>
          <p:cNvSpPr>
            <a:spLocks noEditPoints="1"/>
          </p:cNvSpPr>
          <p:nvPr/>
        </p:nvSpPr>
        <p:spPr bwMode="auto">
          <a:xfrm>
            <a:off x="5354320" y="4474845"/>
            <a:ext cx="316865" cy="353695"/>
          </a:xfrm>
          <a:custGeom>
            <a:avLst/>
            <a:gdLst>
              <a:gd name="T0" fmla="*/ 279 w 1017"/>
              <a:gd name="T1" fmla="*/ 354 h 1017"/>
              <a:gd name="T2" fmla="*/ 241 w 1017"/>
              <a:gd name="T3" fmla="*/ 577 h 1017"/>
              <a:gd name="T4" fmla="*/ 453 w 1017"/>
              <a:gd name="T5" fmla="*/ 779 h 1017"/>
              <a:gd name="T6" fmla="*/ 703 w 1017"/>
              <a:gd name="T7" fmla="*/ 702 h 1017"/>
              <a:gd name="T8" fmla="*/ 779 w 1017"/>
              <a:gd name="T9" fmla="*/ 452 h 1017"/>
              <a:gd name="T10" fmla="*/ 563 w 1017"/>
              <a:gd name="T11" fmla="*/ 238 h 1017"/>
              <a:gd name="T12" fmla="*/ 322 w 1017"/>
              <a:gd name="T13" fmla="*/ 609 h 1017"/>
              <a:gd name="T14" fmla="*/ 426 w 1017"/>
              <a:gd name="T15" fmla="*/ 312 h 1017"/>
              <a:gd name="T16" fmla="*/ 711 w 1017"/>
              <a:gd name="T17" fmla="*/ 445 h 1017"/>
              <a:gd name="T18" fmla="*/ 550 w 1017"/>
              <a:gd name="T19" fmla="*/ 716 h 1017"/>
              <a:gd name="T20" fmla="*/ 913 w 1017"/>
              <a:gd name="T21" fmla="*/ 533 h 1017"/>
              <a:gd name="T22" fmla="*/ 972 w 1017"/>
              <a:gd name="T23" fmla="*/ 421 h 1017"/>
              <a:gd name="T24" fmla="*/ 985 w 1017"/>
              <a:gd name="T25" fmla="*/ 290 h 1017"/>
              <a:gd name="T26" fmla="*/ 883 w 1017"/>
              <a:gd name="T27" fmla="*/ 246 h 1017"/>
              <a:gd name="T28" fmla="*/ 770 w 1017"/>
              <a:gd name="T29" fmla="*/ 190 h 1017"/>
              <a:gd name="T30" fmla="*/ 788 w 1017"/>
              <a:gd name="T31" fmla="*/ 73 h 1017"/>
              <a:gd name="T32" fmla="*/ 611 w 1017"/>
              <a:gd name="T33" fmla="*/ 5 h 1017"/>
              <a:gd name="T34" fmla="*/ 533 w 1017"/>
              <a:gd name="T35" fmla="*/ 104 h 1017"/>
              <a:gd name="T36" fmla="*/ 422 w 1017"/>
              <a:gd name="T37" fmla="*/ 44 h 1017"/>
              <a:gd name="T38" fmla="*/ 291 w 1017"/>
              <a:gd name="T39" fmla="*/ 32 h 1017"/>
              <a:gd name="T40" fmla="*/ 247 w 1017"/>
              <a:gd name="T41" fmla="*/ 134 h 1017"/>
              <a:gd name="T42" fmla="*/ 190 w 1017"/>
              <a:gd name="T43" fmla="*/ 245 h 1017"/>
              <a:gd name="T44" fmla="*/ 73 w 1017"/>
              <a:gd name="T45" fmla="*/ 227 h 1017"/>
              <a:gd name="T46" fmla="*/ 5 w 1017"/>
              <a:gd name="T47" fmla="*/ 404 h 1017"/>
              <a:gd name="T48" fmla="*/ 104 w 1017"/>
              <a:gd name="T49" fmla="*/ 484 h 1017"/>
              <a:gd name="T50" fmla="*/ 44 w 1017"/>
              <a:gd name="T51" fmla="*/ 594 h 1017"/>
              <a:gd name="T52" fmla="*/ 32 w 1017"/>
              <a:gd name="T53" fmla="*/ 725 h 1017"/>
              <a:gd name="T54" fmla="*/ 134 w 1017"/>
              <a:gd name="T55" fmla="*/ 770 h 1017"/>
              <a:gd name="T56" fmla="*/ 246 w 1017"/>
              <a:gd name="T57" fmla="*/ 826 h 1017"/>
              <a:gd name="T58" fmla="*/ 227 w 1017"/>
              <a:gd name="T59" fmla="*/ 943 h 1017"/>
              <a:gd name="T60" fmla="*/ 400 w 1017"/>
              <a:gd name="T61" fmla="*/ 1014 h 1017"/>
              <a:gd name="T62" fmla="*/ 468 w 1017"/>
              <a:gd name="T63" fmla="*/ 918 h 1017"/>
              <a:gd name="T64" fmla="*/ 588 w 1017"/>
              <a:gd name="T65" fmla="*/ 957 h 1017"/>
              <a:gd name="T66" fmla="*/ 691 w 1017"/>
              <a:gd name="T67" fmla="*/ 999 h 1017"/>
              <a:gd name="T68" fmla="*/ 776 w 1017"/>
              <a:gd name="T69" fmla="*/ 898 h 1017"/>
              <a:gd name="T70" fmla="*/ 811 w 1017"/>
              <a:gd name="T71" fmla="*/ 776 h 1017"/>
              <a:gd name="T72" fmla="*/ 937 w 1017"/>
              <a:gd name="T73" fmla="*/ 790 h 1017"/>
              <a:gd name="T74" fmla="*/ 1014 w 1017"/>
              <a:gd name="T75" fmla="*/ 618 h 1017"/>
              <a:gd name="T76" fmla="*/ 816 w 1017"/>
              <a:gd name="T77" fmla="*/ 707 h 1017"/>
              <a:gd name="T78" fmla="*/ 702 w 1017"/>
              <a:gd name="T79" fmla="*/ 852 h 1017"/>
              <a:gd name="T80" fmla="*/ 596 w 1017"/>
              <a:gd name="T81" fmla="*/ 873 h 1017"/>
              <a:gd name="T82" fmla="*/ 411 w 1017"/>
              <a:gd name="T83" fmla="*/ 881 h 1017"/>
              <a:gd name="T84" fmla="*/ 313 w 1017"/>
              <a:gd name="T85" fmla="*/ 840 h 1017"/>
              <a:gd name="T86" fmla="*/ 161 w 1017"/>
              <a:gd name="T87" fmla="*/ 701 h 1017"/>
              <a:gd name="T88" fmla="*/ 143 w 1017"/>
              <a:gd name="T89" fmla="*/ 596 h 1017"/>
              <a:gd name="T90" fmla="*/ 136 w 1017"/>
              <a:gd name="T91" fmla="*/ 411 h 1017"/>
              <a:gd name="T92" fmla="*/ 176 w 1017"/>
              <a:gd name="T93" fmla="*/ 314 h 1017"/>
              <a:gd name="T94" fmla="*/ 314 w 1017"/>
              <a:gd name="T95" fmla="*/ 165 h 1017"/>
              <a:gd name="T96" fmla="*/ 420 w 1017"/>
              <a:gd name="T97" fmla="*/ 142 h 1017"/>
              <a:gd name="T98" fmla="*/ 605 w 1017"/>
              <a:gd name="T99" fmla="*/ 136 h 1017"/>
              <a:gd name="T100" fmla="*/ 703 w 1017"/>
              <a:gd name="T101" fmla="*/ 176 h 1017"/>
              <a:gd name="T102" fmla="*/ 855 w 1017"/>
              <a:gd name="T103" fmla="*/ 314 h 1017"/>
              <a:gd name="T104" fmla="*/ 873 w 1017"/>
              <a:gd name="T105" fmla="*/ 420 h 1017"/>
              <a:gd name="T106" fmla="*/ 881 w 1017"/>
              <a:gd name="T107" fmla="*/ 605 h 1017"/>
              <a:gd name="T108" fmla="*/ 449 w 1017"/>
              <a:gd name="T109" fmla="*/ 369 h 1017"/>
              <a:gd name="T110" fmla="*/ 375 w 1017"/>
              <a:gd name="T111" fmla="*/ 580 h 1017"/>
              <a:gd name="T112" fmla="*/ 592 w 1017"/>
              <a:gd name="T113" fmla="*/ 633 h 1017"/>
              <a:gd name="T114" fmla="*/ 624 w 1017"/>
              <a:gd name="T115" fmla="*/ 412 h 1017"/>
              <a:gd name="T116" fmla="*/ 454 w 1017"/>
              <a:gd name="T117" fmla="*/ 531 h 1017"/>
              <a:gd name="T118" fmla="*/ 563 w 1017"/>
              <a:gd name="T119" fmla="*/ 485 h 10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</a:cxnLst>
            <a:rect l="0" t="0" r="r" b="b"/>
            <a:pathLst>
              <a:path w="1017" h="1017">
                <a:moveTo>
                  <a:pt x="508" y="231"/>
                </a:moveTo>
                <a:lnTo>
                  <a:pt x="508" y="231"/>
                </a:lnTo>
                <a:lnTo>
                  <a:pt x="493" y="232"/>
                </a:lnTo>
                <a:lnTo>
                  <a:pt x="479" y="234"/>
                </a:lnTo>
                <a:lnTo>
                  <a:pt x="466" y="235"/>
                </a:lnTo>
                <a:lnTo>
                  <a:pt x="453" y="238"/>
                </a:lnTo>
                <a:lnTo>
                  <a:pt x="439" y="241"/>
                </a:lnTo>
                <a:lnTo>
                  <a:pt x="426" y="244"/>
                </a:lnTo>
                <a:lnTo>
                  <a:pt x="413" y="249"/>
                </a:lnTo>
                <a:lnTo>
                  <a:pt x="401" y="254"/>
                </a:lnTo>
                <a:lnTo>
                  <a:pt x="388" y="259"/>
                </a:lnTo>
                <a:lnTo>
                  <a:pt x="376" y="266"/>
                </a:lnTo>
                <a:lnTo>
                  <a:pt x="365" y="272"/>
                </a:lnTo>
                <a:lnTo>
                  <a:pt x="354" y="279"/>
                </a:lnTo>
                <a:lnTo>
                  <a:pt x="332" y="295"/>
                </a:lnTo>
                <a:lnTo>
                  <a:pt x="313" y="313"/>
                </a:lnTo>
                <a:lnTo>
                  <a:pt x="295" y="332"/>
                </a:lnTo>
                <a:lnTo>
                  <a:pt x="279" y="354"/>
                </a:lnTo>
                <a:lnTo>
                  <a:pt x="272" y="364"/>
                </a:lnTo>
                <a:lnTo>
                  <a:pt x="266" y="376"/>
                </a:lnTo>
                <a:lnTo>
                  <a:pt x="260" y="388"/>
                </a:lnTo>
                <a:lnTo>
                  <a:pt x="254" y="401"/>
                </a:lnTo>
                <a:lnTo>
                  <a:pt x="249" y="413"/>
                </a:lnTo>
                <a:lnTo>
                  <a:pt x="244" y="426"/>
                </a:lnTo>
                <a:lnTo>
                  <a:pt x="241" y="438"/>
                </a:lnTo>
                <a:lnTo>
                  <a:pt x="238" y="452"/>
                </a:lnTo>
                <a:lnTo>
                  <a:pt x="235" y="466"/>
                </a:lnTo>
                <a:lnTo>
                  <a:pt x="234" y="479"/>
                </a:lnTo>
                <a:lnTo>
                  <a:pt x="233" y="493"/>
                </a:lnTo>
                <a:lnTo>
                  <a:pt x="232" y="508"/>
                </a:lnTo>
                <a:lnTo>
                  <a:pt x="232" y="508"/>
                </a:lnTo>
                <a:lnTo>
                  <a:pt x="233" y="522"/>
                </a:lnTo>
                <a:lnTo>
                  <a:pt x="234" y="536"/>
                </a:lnTo>
                <a:lnTo>
                  <a:pt x="235" y="550"/>
                </a:lnTo>
                <a:lnTo>
                  <a:pt x="238" y="563"/>
                </a:lnTo>
                <a:lnTo>
                  <a:pt x="241" y="577"/>
                </a:lnTo>
                <a:lnTo>
                  <a:pt x="244" y="590"/>
                </a:lnTo>
                <a:lnTo>
                  <a:pt x="249" y="603"/>
                </a:lnTo>
                <a:lnTo>
                  <a:pt x="254" y="616"/>
                </a:lnTo>
                <a:lnTo>
                  <a:pt x="260" y="627"/>
                </a:lnTo>
                <a:lnTo>
                  <a:pt x="266" y="639"/>
                </a:lnTo>
                <a:lnTo>
                  <a:pt x="272" y="651"/>
                </a:lnTo>
                <a:lnTo>
                  <a:pt x="279" y="662"/>
                </a:lnTo>
                <a:lnTo>
                  <a:pt x="295" y="683"/>
                </a:lnTo>
                <a:lnTo>
                  <a:pt x="313" y="702"/>
                </a:lnTo>
                <a:lnTo>
                  <a:pt x="332" y="721"/>
                </a:lnTo>
                <a:lnTo>
                  <a:pt x="354" y="737"/>
                </a:lnTo>
                <a:lnTo>
                  <a:pt x="376" y="751"/>
                </a:lnTo>
                <a:lnTo>
                  <a:pt x="388" y="756"/>
                </a:lnTo>
                <a:lnTo>
                  <a:pt x="401" y="763"/>
                </a:lnTo>
                <a:lnTo>
                  <a:pt x="413" y="767"/>
                </a:lnTo>
                <a:lnTo>
                  <a:pt x="426" y="771"/>
                </a:lnTo>
                <a:lnTo>
                  <a:pt x="439" y="775"/>
                </a:lnTo>
                <a:lnTo>
                  <a:pt x="453" y="779"/>
                </a:lnTo>
                <a:lnTo>
                  <a:pt x="466" y="781"/>
                </a:lnTo>
                <a:lnTo>
                  <a:pt x="479" y="783"/>
                </a:lnTo>
                <a:lnTo>
                  <a:pt x="493" y="784"/>
                </a:lnTo>
                <a:lnTo>
                  <a:pt x="508" y="784"/>
                </a:lnTo>
                <a:lnTo>
                  <a:pt x="508" y="784"/>
                </a:lnTo>
                <a:lnTo>
                  <a:pt x="522" y="784"/>
                </a:lnTo>
                <a:lnTo>
                  <a:pt x="536" y="783"/>
                </a:lnTo>
                <a:lnTo>
                  <a:pt x="550" y="781"/>
                </a:lnTo>
                <a:lnTo>
                  <a:pt x="563" y="779"/>
                </a:lnTo>
                <a:lnTo>
                  <a:pt x="577" y="775"/>
                </a:lnTo>
                <a:lnTo>
                  <a:pt x="590" y="771"/>
                </a:lnTo>
                <a:lnTo>
                  <a:pt x="603" y="767"/>
                </a:lnTo>
                <a:lnTo>
                  <a:pt x="616" y="763"/>
                </a:lnTo>
                <a:lnTo>
                  <a:pt x="628" y="756"/>
                </a:lnTo>
                <a:lnTo>
                  <a:pt x="639" y="751"/>
                </a:lnTo>
                <a:lnTo>
                  <a:pt x="662" y="737"/>
                </a:lnTo>
                <a:lnTo>
                  <a:pt x="683" y="721"/>
                </a:lnTo>
                <a:lnTo>
                  <a:pt x="703" y="702"/>
                </a:lnTo>
                <a:lnTo>
                  <a:pt x="721" y="683"/>
                </a:lnTo>
                <a:lnTo>
                  <a:pt x="737" y="662"/>
                </a:lnTo>
                <a:lnTo>
                  <a:pt x="751" y="639"/>
                </a:lnTo>
                <a:lnTo>
                  <a:pt x="756" y="627"/>
                </a:lnTo>
                <a:lnTo>
                  <a:pt x="763" y="616"/>
                </a:lnTo>
                <a:lnTo>
                  <a:pt x="767" y="603"/>
                </a:lnTo>
                <a:lnTo>
                  <a:pt x="771" y="590"/>
                </a:lnTo>
                <a:lnTo>
                  <a:pt x="776" y="577"/>
                </a:lnTo>
                <a:lnTo>
                  <a:pt x="779" y="563"/>
                </a:lnTo>
                <a:lnTo>
                  <a:pt x="781" y="550"/>
                </a:lnTo>
                <a:lnTo>
                  <a:pt x="782" y="536"/>
                </a:lnTo>
                <a:lnTo>
                  <a:pt x="783" y="522"/>
                </a:lnTo>
                <a:lnTo>
                  <a:pt x="784" y="508"/>
                </a:lnTo>
                <a:lnTo>
                  <a:pt x="784" y="508"/>
                </a:lnTo>
                <a:lnTo>
                  <a:pt x="783" y="493"/>
                </a:lnTo>
                <a:lnTo>
                  <a:pt x="782" y="479"/>
                </a:lnTo>
                <a:lnTo>
                  <a:pt x="781" y="466"/>
                </a:lnTo>
                <a:lnTo>
                  <a:pt x="779" y="452"/>
                </a:lnTo>
                <a:lnTo>
                  <a:pt x="776" y="438"/>
                </a:lnTo>
                <a:lnTo>
                  <a:pt x="771" y="426"/>
                </a:lnTo>
                <a:lnTo>
                  <a:pt x="767" y="413"/>
                </a:lnTo>
                <a:lnTo>
                  <a:pt x="763" y="401"/>
                </a:lnTo>
                <a:lnTo>
                  <a:pt x="756" y="388"/>
                </a:lnTo>
                <a:lnTo>
                  <a:pt x="751" y="376"/>
                </a:lnTo>
                <a:lnTo>
                  <a:pt x="737" y="354"/>
                </a:lnTo>
                <a:lnTo>
                  <a:pt x="721" y="332"/>
                </a:lnTo>
                <a:lnTo>
                  <a:pt x="703" y="313"/>
                </a:lnTo>
                <a:lnTo>
                  <a:pt x="683" y="295"/>
                </a:lnTo>
                <a:lnTo>
                  <a:pt x="662" y="279"/>
                </a:lnTo>
                <a:lnTo>
                  <a:pt x="639" y="266"/>
                </a:lnTo>
                <a:lnTo>
                  <a:pt x="628" y="259"/>
                </a:lnTo>
                <a:lnTo>
                  <a:pt x="616" y="254"/>
                </a:lnTo>
                <a:lnTo>
                  <a:pt x="603" y="249"/>
                </a:lnTo>
                <a:lnTo>
                  <a:pt x="590" y="244"/>
                </a:lnTo>
                <a:lnTo>
                  <a:pt x="577" y="241"/>
                </a:lnTo>
                <a:lnTo>
                  <a:pt x="563" y="238"/>
                </a:lnTo>
                <a:lnTo>
                  <a:pt x="550" y="235"/>
                </a:lnTo>
                <a:lnTo>
                  <a:pt x="536" y="234"/>
                </a:lnTo>
                <a:lnTo>
                  <a:pt x="522" y="232"/>
                </a:lnTo>
                <a:lnTo>
                  <a:pt x="508" y="231"/>
                </a:lnTo>
                <a:lnTo>
                  <a:pt x="508" y="231"/>
                </a:lnTo>
                <a:close/>
                <a:moveTo>
                  <a:pt x="508" y="721"/>
                </a:moveTo>
                <a:lnTo>
                  <a:pt x="508" y="721"/>
                </a:lnTo>
                <a:lnTo>
                  <a:pt x="486" y="720"/>
                </a:lnTo>
                <a:lnTo>
                  <a:pt x="466" y="716"/>
                </a:lnTo>
                <a:lnTo>
                  <a:pt x="445" y="711"/>
                </a:lnTo>
                <a:lnTo>
                  <a:pt x="426" y="704"/>
                </a:lnTo>
                <a:lnTo>
                  <a:pt x="407" y="695"/>
                </a:lnTo>
                <a:lnTo>
                  <a:pt x="389" y="684"/>
                </a:lnTo>
                <a:lnTo>
                  <a:pt x="373" y="671"/>
                </a:lnTo>
                <a:lnTo>
                  <a:pt x="358" y="658"/>
                </a:lnTo>
                <a:lnTo>
                  <a:pt x="344" y="642"/>
                </a:lnTo>
                <a:lnTo>
                  <a:pt x="332" y="626"/>
                </a:lnTo>
                <a:lnTo>
                  <a:pt x="322" y="609"/>
                </a:lnTo>
                <a:lnTo>
                  <a:pt x="312" y="591"/>
                </a:lnTo>
                <a:lnTo>
                  <a:pt x="306" y="570"/>
                </a:lnTo>
                <a:lnTo>
                  <a:pt x="300" y="550"/>
                </a:lnTo>
                <a:lnTo>
                  <a:pt x="297" y="530"/>
                </a:lnTo>
                <a:lnTo>
                  <a:pt x="296" y="508"/>
                </a:lnTo>
                <a:lnTo>
                  <a:pt x="296" y="508"/>
                </a:lnTo>
                <a:lnTo>
                  <a:pt x="297" y="486"/>
                </a:lnTo>
                <a:lnTo>
                  <a:pt x="300" y="465"/>
                </a:lnTo>
                <a:lnTo>
                  <a:pt x="306" y="445"/>
                </a:lnTo>
                <a:lnTo>
                  <a:pt x="312" y="426"/>
                </a:lnTo>
                <a:lnTo>
                  <a:pt x="322" y="406"/>
                </a:lnTo>
                <a:lnTo>
                  <a:pt x="332" y="389"/>
                </a:lnTo>
                <a:lnTo>
                  <a:pt x="344" y="373"/>
                </a:lnTo>
                <a:lnTo>
                  <a:pt x="358" y="358"/>
                </a:lnTo>
                <a:lnTo>
                  <a:pt x="373" y="344"/>
                </a:lnTo>
                <a:lnTo>
                  <a:pt x="389" y="332"/>
                </a:lnTo>
                <a:lnTo>
                  <a:pt x="407" y="322"/>
                </a:lnTo>
                <a:lnTo>
                  <a:pt x="426" y="312"/>
                </a:lnTo>
                <a:lnTo>
                  <a:pt x="445" y="305"/>
                </a:lnTo>
                <a:lnTo>
                  <a:pt x="466" y="300"/>
                </a:lnTo>
                <a:lnTo>
                  <a:pt x="486" y="297"/>
                </a:lnTo>
                <a:lnTo>
                  <a:pt x="508" y="296"/>
                </a:lnTo>
                <a:lnTo>
                  <a:pt x="508" y="296"/>
                </a:lnTo>
                <a:lnTo>
                  <a:pt x="530" y="297"/>
                </a:lnTo>
                <a:lnTo>
                  <a:pt x="550" y="300"/>
                </a:lnTo>
                <a:lnTo>
                  <a:pt x="571" y="305"/>
                </a:lnTo>
                <a:lnTo>
                  <a:pt x="591" y="312"/>
                </a:lnTo>
                <a:lnTo>
                  <a:pt x="609" y="322"/>
                </a:lnTo>
                <a:lnTo>
                  <a:pt x="626" y="332"/>
                </a:lnTo>
                <a:lnTo>
                  <a:pt x="643" y="344"/>
                </a:lnTo>
                <a:lnTo>
                  <a:pt x="658" y="358"/>
                </a:lnTo>
                <a:lnTo>
                  <a:pt x="672" y="373"/>
                </a:lnTo>
                <a:lnTo>
                  <a:pt x="684" y="389"/>
                </a:lnTo>
                <a:lnTo>
                  <a:pt x="695" y="406"/>
                </a:lnTo>
                <a:lnTo>
                  <a:pt x="704" y="426"/>
                </a:lnTo>
                <a:lnTo>
                  <a:pt x="711" y="445"/>
                </a:lnTo>
                <a:lnTo>
                  <a:pt x="717" y="465"/>
                </a:lnTo>
                <a:lnTo>
                  <a:pt x="720" y="486"/>
                </a:lnTo>
                <a:lnTo>
                  <a:pt x="721" y="508"/>
                </a:lnTo>
                <a:lnTo>
                  <a:pt x="721" y="508"/>
                </a:lnTo>
                <a:lnTo>
                  <a:pt x="720" y="530"/>
                </a:lnTo>
                <a:lnTo>
                  <a:pt x="717" y="550"/>
                </a:lnTo>
                <a:lnTo>
                  <a:pt x="711" y="570"/>
                </a:lnTo>
                <a:lnTo>
                  <a:pt x="704" y="591"/>
                </a:lnTo>
                <a:lnTo>
                  <a:pt x="695" y="609"/>
                </a:lnTo>
                <a:lnTo>
                  <a:pt x="684" y="626"/>
                </a:lnTo>
                <a:lnTo>
                  <a:pt x="672" y="642"/>
                </a:lnTo>
                <a:lnTo>
                  <a:pt x="658" y="658"/>
                </a:lnTo>
                <a:lnTo>
                  <a:pt x="643" y="671"/>
                </a:lnTo>
                <a:lnTo>
                  <a:pt x="626" y="684"/>
                </a:lnTo>
                <a:lnTo>
                  <a:pt x="609" y="695"/>
                </a:lnTo>
                <a:lnTo>
                  <a:pt x="591" y="704"/>
                </a:lnTo>
                <a:lnTo>
                  <a:pt x="571" y="711"/>
                </a:lnTo>
                <a:lnTo>
                  <a:pt x="550" y="716"/>
                </a:lnTo>
                <a:lnTo>
                  <a:pt x="530" y="720"/>
                </a:lnTo>
                <a:lnTo>
                  <a:pt x="508" y="721"/>
                </a:lnTo>
                <a:lnTo>
                  <a:pt x="508" y="721"/>
                </a:lnTo>
                <a:close/>
                <a:moveTo>
                  <a:pt x="989" y="598"/>
                </a:moveTo>
                <a:lnTo>
                  <a:pt x="989" y="598"/>
                </a:lnTo>
                <a:lnTo>
                  <a:pt x="981" y="596"/>
                </a:lnTo>
                <a:lnTo>
                  <a:pt x="972" y="594"/>
                </a:lnTo>
                <a:lnTo>
                  <a:pt x="964" y="591"/>
                </a:lnTo>
                <a:lnTo>
                  <a:pt x="957" y="588"/>
                </a:lnTo>
                <a:lnTo>
                  <a:pt x="950" y="583"/>
                </a:lnTo>
                <a:lnTo>
                  <a:pt x="944" y="579"/>
                </a:lnTo>
                <a:lnTo>
                  <a:pt x="938" y="574"/>
                </a:lnTo>
                <a:lnTo>
                  <a:pt x="932" y="567"/>
                </a:lnTo>
                <a:lnTo>
                  <a:pt x="927" y="562"/>
                </a:lnTo>
                <a:lnTo>
                  <a:pt x="923" y="554"/>
                </a:lnTo>
                <a:lnTo>
                  <a:pt x="918" y="548"/>
                </a:lnTo>
                <a:lnTo>
                  <a:pt x="915" y="540"/>
                </a:lnTo>
                <a:lnTo>
                  <a:pt x="913" y="533"/>
                </a:lnTo>
                <a:lnTo>
                  <a:pt x="911" y="524"/>
                </a:lnTo>
                <a:lnTo>
                  <a:pt x="910" y="517"/>
                </a:lnTo>
                <a:lnTo>
                  <a:pt x="909" y="508"/>
                </a:lnTo>
                <a:lnTo>
                  <a:pt x="909" y="508"/>
                </a:lnTo>
                <a:lnTo>
                  <a:pt x="910" y="500"/>
                </a:lnTo>
                <a:lnTo>
                  <a:pt x="911" y="491"/>
                </a:lnTo>
                <a:lnTo>
                  <a:pt x="913" y="484"/>
                </a:lnTo>
                <a:lnTo>
                  <a:pt x="915" y="475"/>
                </a:lnTo>
                <a:lnTo>
                  <a:pt x="918" y="469"/>
                </a:lnTo>
                <a:lnTo>
                  <a:pt x="923" y="461"/>
                </a:lnTo>
                <a:lnTo>
                  <a:pt x="927" y="455"/>
                </a:lnTo>
                <a:lnTo>
                  <a:pt x="932" y="448"/>
                </a:lnTo>
                <a:lnTo>
                  <a:pt x="938" y="442"/>
                </a:lnTo>
                <a:lnTo>
                  <a:pt x="944" y="437"/>
                </a:lnTo>
                <a:lnTo>
                  <a:pt x="950" y="432"/>
                </a:lnTo>
                <a:lnTo>
                  <a:pt x="957" y="428"/>
                </a:lnTo>
                <a:lnTo>
                  <a:pt x="964" y="425"/>
                </a:lnTo>
                <a:lnTo>
                  <a:pt x="972" y="421"/>
                </a:lnTo>
                <a:lnTo>
                  <a:pt x="981" y="419"/>
                </a:lnTo>
                <a:lnTo>
                  <a:pt x="989" y="418"/>
                </a:lnTo>
                <a:lnTo>
                  <a:pt x="989" y="418"/>
                </a:lnTo>
                <a:lnTo>
                  <a:pt x="996" y="416"/>
                </a:lnTo>
                <a:lnTo>
                  <a:pt x="1001" y="414"/>
                </a:lnTo>
                <a:lnTo>
                  <a:pt x="1006" y="410"/>
                </a:lnTo>
                <a:lnTo>
                  <a:pt x="1011" y="404"/>
                </a:lnTo>
                <a:lnTo>
                  <a:pt x="1011" y="404"/>
                </a:lnTo>
                <a:lnTo>
                  <a:pt x="1014" y="399"/>
                </a:lnTo>
                <a:lnTo>
                  <a:pt x="1016" y="392"/>
                </a:lnTo>
                <a:lnTo>
                  <a:pt x="1017" y="385"/>
                </a:lnTo>
                <a:lnTo>
                  <a:pt x="1016" y="378"/>
                </a:lnTo>
                <a:lnTo>
                  <a:pt x="1016" y="378"/>
                </a:lnTo>
                <a:lnTo>
                  <a:pt x="1011" y="360"/>
                </a:lnTo>
                <a:lnTo>
                  <a:pt x="1005" y="343"/>
                </a:lnTo>
                <a:lnTo>
                  <a:pt x="999" y="325"/>
                </a:lnTo>
                <a:lnTo>
                  <a:pt x="992" y="308"/>
                </a:lnTo>
                <a:lnTo>
                  <a:pt x="985" y="290"/>
                </a:lnTo>
                <a:lnTo>
                  <a:pt x="976" y="273"/>
                </a:lnTo>
                <a:lnTo>
                  <a:pt x="968" y="257"/>
                </a:lnTo>
                <a:lnTo>
                  <a:pt x="958" y="240"/>
                </a:lnTo>
                <a:lnTo>
                  <a:pt x="958" y="240"/>
                </a:lnTo>
                <a:lnTo>
                  <a:pt x="955" y="235"/>
                </a:lnTo>
                <a:lnTo>
                  <a:pt x="949" y="230"/>
                </a:lnTo>
                <a:lnTo>
                  <a:pt x="943" y="227"/>
                </a:lnTo>
                <a:lnTo>
                  <a:pt x="937" y="225"/>
                </a:lnTo>
                <a:lnTo>
                  <a:pt x="937" y="225"/>
                </a:lnTo>
                <a:lnTo>
                  <a:pt x="930" y="225"/>
                </a:lnTo>
                <a:lnTo>
                  <a:pt x="924" y="226"/>
                </a:lnTo>
                <a:lnTo>
                  <a:pt x="917" y="228"/>
                </a:lnTo>
                <a:lnTo>
                  <a:pt x="912" y="231"/>
                </a:lnTo>
                <a:lnTo>
                  <a:pt x="912" y="231"/>
                </a:lnTo>
                <a:lnTo>
                  <a:pt x="904" y="237"/>
                </a:lnTo>
                <a:lnTo>
                  <a:pt x="898" y="240"/>
                </a:lnTo>
                <a:lnTo>
                  <a:pt x="890" y="243"/>
                </a:lnTo>
                <a:lnTo>
                  <a:pt x="883" y="246"/>
                </a:lnTo>
                <a:lnTo>
                  <a:pt x="874" y="249"/>
                </a:lnTo>
                <a:lnTo>
                  <a:pt x="867" y="250"/>
                </a:lnTo>
                <a:lnTo>
                  <a:pt x="858" y="250"/>
                </a:lnTo>
                <a:lnTo>
                  <a:pt x="851" y="250"/>
                </a:lnTo>
                <a:lnTo>
                  <a:pt x="842" y="249"/>
                </a:lnTo>
                <a:lnTo>
                  <a:pt x="835" y="248"/>
                </a:lnTo>
                <a:lnTo>
                  <a:pt x="826" y="245"/>
                </a:lnTo>
                <a:lnTo>
                  <a:pt x="819" y="242"/>
                </a:lnTo>
                <a:lnTo>
                  <a:pt x="811" y="239"/>
                </a:lnTo>
                <a:lnTo>
                  <a:pt x="805" y="235"/>
                </a:lnTo>
                <a:lnTo>
                  <a:pt x="798" y="229"/>
                </a:lnTo>
                <a:lnTo>
                  <a:pt x="792" y="224"/>
                </a:lnTo>
                <a:lnTo>
                  <a:pt x="792" y="224"/>
                </a:lnTo>
                <a:lnTo>
                  <a:pt x="786" y="217"/>
                </a:lnTo>
                <a:lnTo>
                  <a:pt x="781" y="211"/>
                </a:lnTo>
                <a:lnTo>
                  <a:pt x="777" y="205"/>
                </a:lnTo>
                <a:lnTo>
                  <a:pt x="773" y="197"/>
                </a:lnTo>
                <a:lnTo>
                  <a:pt x="770" y="190"/>
                </a:lnTo>
                <a:lnTo>
                  <a:pt x="768" y="182"/>
                </a:lnTo>
                <a:lnTo>
                  <a:pt x="766" y="173"/>
                </a:lnTo>
                <a:lnTo>
                  <a:pt x="766" y="166"/>
                </a:lnTo>
                <a:lnTo>
                  <a:pt x="765" y="157"/>
                </a:lnTo>
                <a:lnTo>
                  <a:pt x="766" y="150"/>
                </a:lnTo>
                <a:lnTo>
                  <a:pt x="767" y="141"/>
                </a:lnTo>
                <a:lnTo>
                  <a:pt x="769" y="134"/>
                </a:lnTo>
                <a:lnTo>
                  <a:pt x="772" y="126"/>
                </a:lnTo>
                <a:lnTo>
                  <a:pt x="776" y="119"/>
                </a:lnTo>
                <a:lnTo>
                  <a:pt x="780" y="111"/>
                </a:lnTo>
                <a:lnTo>
                  <a:pt x="784" y="105"/>
                </a:lnTo>
                <a:lnTo>
                  <a:pt x="784" y="105"/>
                </a:lnTo>
                <a:lnTo>
                  <a:pt x="787" y="98"/>
                </a:lnTo>
                <a:lnTo>
                  <a:pt x="791" y="92"/>
                </a:lnTo>
                <a:lnTo>
                  <a:pt x="791" y="86"/>
                </a:lnTo>
                <a:lnTo>
                  <a:pt x="791" y="79"/>
                </a:lnTo>
                <a:lnTo>
                  <a:pt x="791" y="79"/>
                </a:lnTo>
                <a:lnTo>
                  <a:pt x="788" y="73"/>
                </a:lnTo>
                <a:lnTo>
                  <a:pt x="785" y="66"/>
                </a:lnTo>
                <a:lnTo>
                  <a:pt x="781" y="62"/>
                </a:lnTo>
                <a:lnTo>
                  <a:pt x="776" y="58"/>
                </a:lnTo>
                <a:lnTo>
                  <a:pt x="776" y="58"/>
                </a:lnTo>
                <a:lnTo>
                  <a:pt x="760" y="48"/>
                </a:lnTo>
                <a:lnTo>
                  <a:pt x="742" y="39"/>
                </a:lnTo>
                <a:lnTo>
                  <a:pt x="726" y="32"/>
                </a:lnTo>
                <a:lnTo>
                  <a:pt x="709" y="24"/>
                </a:lnTo>
                <a:lnTo>
                  <a:pt x="691" y="17"/>
                </a:lnTo>
                <a:lnTo>
                  <a:pt x="674" y="10"/>
                </a:lnTo>
                <a:lnTo>
                  <a:pt x="655" y="5"/>
                </a:lnTo>
                <a:lnTo>
                  <a:pt x="637" y="1"/>
                </a:lnTo>
                <a:lnTo>
                  <a:pt x="637" y="1"/>
                </a:lnTo>
                <a:lnTo>
                  <a:pt x="631" y="0"/>
                </a:lnTo>
                <a:lnTo>
                  <a:pt x="624" y="0"/>
                </a:lnTo>
                <a:lnTo>
                  <a:pt x="618" y="2"/>
                </a:lnTo>
                <a:lnTo>
                  <a:pt x="611" y="5"/>
                </a:lnTo>
                <a:lnTo>
                  <a:pt x="611" y="5"/>
                </a:lnTo>
                <a:lnTo>
                  <a:pt x="606" y="9"/>
                </a:lnTo>
                <a:lnTo>
                  <a:pt x="603" y="15"/>
                </a:lnTo>
                <a:lnTo>
                  <a:pt x="600" y="20"/>
                </a:lnTo>
                <a:lnTo>
                  <a:pt x="597" y="28"/>
                </a:lnTo>
                <a:lnTo>
                  <a:pt x="597" y="28"/>
                </a:lnTo>
                <a:lnTo>
                  <a:pt x="596" y="35"/>
                </a:lnTo>
                <a:lnTo>
                  <a:pt x="594" y="44"/>
                </a:lnTo>
                <a:lnTo>
                  <a:pt x="591" y="51"/>
                </a:lnTo>
                <a:lnTo>
                  <a:pt x="588" y="59"/>
                </a:lnTo>
                <a:lnTo>
                  <a:pt x="584" y="66"/>
                </a:lnTo>
                <a:lnTo>
                  <a:pt x="579" y="73"/>
                </a:lnTo>
                <a:lnTo>
                  <a:pt x="574" y="78"/>
                </a:lnTo>
                <a:lnTo>
                  <a:pt x="567" y="84"/>
                </a:lnTo>
                <a:lnTo>
                  <a:pt x="562" y="89"/>
                </a:lnTo>
                <a:lnTo>
                  <a:pt x="555" y="93"/>
                </a:lnTo>
                <a:lnTo>
                  <a:pt x="548" y="97"/>
                </a:lnTo>
                <a:lnTo>
                  <a:pt x="541" y="101"/>
                </a:lnTo>
                <a:lnTo>
                  <a:pt x="533" y="104"/>
                </a:lnTo>
                <a:lnTo>
                  <a:pt x="525" y="105"/>
                </a:lnTo>
                <a:lnTo>
                  <a:pt x="516" y="106"/>
                </a:lnTo>
                <a:lnTo>
                  <a:pt x="508" y="107"/>
                </a:lnTo>
                <a:lnTo>
                  <a:pt x="508" y="107"/>
                </a:lnTo>
                <a:lnTo>
                  <a:pt x="500" y="106"/>
                </a:lnTo>
                <a:lnTo>
                  <a:pt x="491" y="105"/>
                </a:lnTo>
                <a:lnTo>
                  <a:pt x="484" y="104"/>
                </a:lnTo>
                <a:lnTo>
                  <a:pt x="475" y="101"/>
                </a:lnTo>
                <a:lnTo>
                  <a:pt x="468" y="97"/>
                </a:lnTo>
                <a:lnTo>
                  <a:pt x="461" y="93"/>
                </a:lnTo>
                <a:lnTo>
                  <a:pt x="455" y="89"/>
                </a:lnTo>
                <a:lnTo>
                  <a:pt x="448" y="84"/>
                </a:lnTo>
                <a:lnTo>
                  <a:pt x="442" y="78"/>
                </a:lnTo>
                <a:lnTo>
                  <a:pt x="438" y="73"/>
                </a:lnTo>
                <a:lnTo>
                  <a:pt x="432" y="66"/>
                </a:lnTo>
                <a:lnTo>
                  <a:pt x="428" y="59"/>
                </a:lnTo>
                <a:lnTo>
                  <a:pt x="425" y="51"/>
                </a:lnTo>
                <a:lnTo>
                  <a:pt x="422" y="44"/>
                </a:lnTo>
                <a:lnTo>
                  <a:pt x="419" y="35"/>
                </a:lnTo>
                <a:lnTo>
                  <a:pt x="418" y="28"/>
                </a:lnTo>
                <a:lnTo>
                  <a:pt x="418" y="28"/>
                </a:lnTo>
                <a:lnTo>
                  <a:pt x="416" y="20"/>
                </a:lnTo>
                <a:lnTo>
                  <a:pt x="414" y="15"/>
                </a:lnTo>
                <a:lnTo>
                  <a:pt x="410" y="9"/>
                </a:lnTo>
                <a:lnTo>
                  <a:pt x="404" y="5"/>
                </a:lnTo>
                <a:lnTo>
                  <a:pt x="404" y="5"/>
                </a:lnTo>
                <a:lnTo>
                  <a:pt x="398" y="2"/>
                </a:lnTo>
                <a:lnTo>
                  <a:pt x="393" y="0"/>
                </a:lnTo>
                <a:lnTo>
                  <a:pt x="385" y="0"/>
                </a:lnTo>
                <a:lnTo>
                  <a:pt x="379" y="1"/>
                </a:lnTo>
                <a:lnTo>
                  <a:pt x="379" y="1"/>
                </a:lnTo>
                <a:lnTo>
                  <a:pt x="360" y="5"/>
                </a:lnTo>
                <a:lnTo>
                  <a:pt x="342" y="10"/>
                </a:lnTo>
                <a:lnTo>
                  <a:pt x="325" y="17"/>
                </a:lnTo>
                <a:lnTo>
                  <a:pt x="308" y="24"/>
                </a:lnTo>
                <a:lnTo>
                  <a:pt x="291" y="32"/>
                </a:lnTo>
                <a:lnTo>
                  <a:pt x="273" y="39"/>
                </a:lnTo>
                <a:lnTo>
                  <a:pt x="257" y="48"/>
                </a:lnTo>
                <a:lnTo>
                  <a:pt x="240" y="58"/>
                </a:lnTo>
                <a:lnTo>
                  <a:pt x="240" y="58"/>
                </a:lnTo>
                <a:lnTo>
                  <a:pt x="235" y="62"/>
                </a:lnTo>
                <a:lnTo>
                  <a:pt x="231" y="66"/>
                </a:lnTo>
                <a:lnTo>
                  <a:pt x="227" y="73"/>
                </a:lnTo>
                <a:lnTo>
                  <a:pt x="225" y="79"/>
                </a:lnTo>
                <a:lnTo>
                  <a:pt x="225" y="79"/>
                </a:lnTo>
                <a:lnTo>
                  <a:pt x="225" y="86"/>
                </a:lnTo>
                <a:lnTo>
                  <a:pt x="226" y="92"/>
                </a:lnTo>
                <a:lnTo>
                  <a:pt x="228" y="98"/>
                </a:lnTo>
                <a:lnTo>
                  <a:pt x="232" y="105"/>
                </a:lnTo>
                <a:lnTo>
                  <a:pt x="232" y="105"/>
                </a:lnTo>
                <a:lnTo>
                  <a:pt x="237" y="111"/>
                </a:lnTo>
                <a:lnTo>
                  <a:pt x="240" y="119"/>
                </a:lnTo>
                <a:lnTo>
                  <a:pt x="244" y="126"/>
                </a:lnTo>
                <a:lnTo>
                  <a:pt x="247" y="134"/>
                </a:lnTo>
                <a:lnTo>
                  <a:pt x="249" y="141"/>
                </a:lnTo>
                <a:lnTo>
                  <a:pt x="250" y="150"/>
                </a:lnTo>
                <a:lnTo>
                  <a:pt x="251" y="157"/>
                </a:lnTo>
                <a:lnTo>
                  <a:pt x="251" y="166"/>
                </a:lnTo>
                <a:lnTo>
                  <a:pt x="250" y="173"/>
                </a:lnTo>
                <a:lnTo>
                  <a:pt x="248" y="182"/>
                </a:lnTo>
                <a:lnTo>
                  <a:pt x="246" y="190"/>
                </a:lnTo>
                <a:lnTo>
                  <a:pt x="243" y="197"/>
                </a:lnTo>
                <a:lnTo>
                  <a:pt x="239" y="205"/>
                </a:lnTo>
                <a:lnTo>
                  <a:pt x="235" y="211"/>
                </a:lnTo>
                <a:lnTo>
                  <a:pt x="231" y="217"/>
                </a:lnTo>
                <a:lnTo>
                  <a:pt x="224" y="224"/>
                </a:lnTo>
                <a:lnTo>
                  <a:pt x="224" y="224"/>
                </a:lnTo>
                <a:lnTo>
                  <a:pt x="219" y="229"/>
                </a:lnTo>
                <a:lnTo>
                  <a:pt x="211" y="235"/>
                </a:lnTo>
                <a:lnTo>
                  <a:pt x="205" y="239"/>
                </a:lnTo>
                <a:lnTo>
                  <a:pt x="197" y="242"/>
                </a:lnTo>
                <a:lnTo>
                  <a:pt x="190" y="245"/>
                </a:lnTo>
                <a:lnTo>
                  <a:pt x="182" y="248"/>
                </a:lnTo>
                <a:lnTo>
                  <a:pt x="174" y="249"/>
                </a:lnTo>
                <a:lnTo>
                  <a:pt x="166" y="250"/>
                </a:lnTo>
                <a:lnTo>
                  <a:pt x="158" y="250"/>
                </a:lnTo>
                <a:lnTo>
                  <a:pt x="150" y="250"/>
                </a:lnTo>
                <a:lnTo>
                  <a:pt x="141" y="249"/>
                </a:lnTo>
                <a:lnTo>
                  <a:pt x="134" y="246"/>
                </a:lnTo>
                <a:lnTo>
                  <a:pt x="125" y="243"/>
                </a:lnTo>
                <a:lnTo>
                  <a:pt x="118" y="240"/>
                </a:lnTo>
                <a:lnTo>
                  <a:pt x="111" y="237"/>
                </a:lnTo>
                <a:lnTo>
                  <a:pt x="104" y="231"/>
                </a:lnTo>
                <a:lnTo>
                  <a:pt x="104" y="231"/>
                </a:lnTo>
                <a:lnTo>
                  <a:pt x="99" y="228"/>
                </a:lnTo>
                <a:lnTo>
                  <a:pt x="92" y="226"/>
                </a:lnTo>
                <a:lnTo>
                  <a:pt x="86" y="225"/>
                </a:lnTo>
                <a:lnTo>
                  <a:pt x="79" y="225"/>
                </a:lnTo>
                <a:lnTo>
                  <a:pt x="79" y="225"/>
                </a:lnTo>
                <a:lnTo>
                  <a:pt x="73" y="227"/>
                </a:lnTo>
                <a:lnTo>
                  <a:pt x="66" y="230"/>
                </a:lnTo>
                <a:lnTo>
                  <a:pt x="62" y="235"/>
                </a:lnTo>
                <a:lnTo>
                  <a:pt x="58" y="240"/>
                </a:lnTo>
                <a:lnTo>
                  <a:pt x="58" y="240"/>
                </a:lnTo>
                <a:lnTo>
                  <a:pt x="48" y="257"/>
                </a:lnTo>
                <a:lnTo>
                  <a:pt x="40" y="273"/>
                </a:lnTo>
                <a:lnTo>
                  <a:pt x="32" y="290"/>
                </a:lnTo>
                <a:lnTo>
                  <a:pt x="25" y="308"/>
                </a:lnTo>
                <a:lnTo>
                  <a:pt x="17" y="325"/>
                </a:lnTo>
                <a:lnTo>
                  <a:pt x="11" y="343"/>
                </a:lnTo>
                <a:lnTo>
                  <a:pt x="5" y="360"/>
                </a:lnTo>
                <a:lnTo>
                  <a:pt x="1" y="378"/>
                </a:lnTo>
                <a:lnTo>
                  <a:pt x="1" y="378"/>
                </a:lnTo>
                <a:lnTo>
                  <a:pt x="0" y="385"/>
                </a:lnTo>
                <a:lnTo>
                  <a:pt x="0" y="392"/>
                </a:lnTo>
                <a:lnTo>
                  <a:pt x="2" y="399"/>
                </a:lnTo>
                <a:lnTo>
                  <a:pt x="5" y="404"/>
                </a:lnTo>
                <a:lnTo>
                  <a:pt x="5" y="404"/>
                </a:lnTo>
                <a:lnTo>
                  <a:pt x="10" y="410"/>
                </a:lnTo>
                <a:lnTo>
                  <a:pt x="15" y="414"/>
                </a:lnTo>
                <a:lnTo>
                  <a:pt x="20" y="416"/>
                </a:lnTo>
                <a:lnTo>
                  <a:pt x="28" y="418"/>
                </a:lnTo>
                <a:lnTo>
                  <a:pt x="28" y="418"/>
                </a:lnTo>
                <a:lnTo>
                  <a:pt x="35" y="419"/>
                </a:lnTo>
                <a:lnTo>
                  <a:pt x="44" y="421"/>
                </a:lnTo>
                <a:lnTo>
                  <a:pt x="51" y="425"/>
                </a:lnTo>
                <a:lnTo>
                  <a:pt x="59" y="428"/>
                </a:lnTo>
                <a:lnTo>
                  <a:pt x="66" y="432"/>
                </a:lnTo>
                <a:lnTo>
                  <a:pt x="73" y="437"/>
                </a:lnTo>
                <a:lnTo>
                  <a:pt x="78" y="442"/>
                </a:lnTo>
                <a:lnTo>
                  <a:pt x="85" y="448"/>
                </a:lnTo>
                <a:lnTo>
                  <a:pt x="89" y="455"/>
                </a:lnTo>
                <a:lnTo>
                  <a:pt x="93" y="461"/>
                </a:lnTo>
                <a:lnTo>
                  <a:pt x="97" y="469"/>
                </a:lnTo>
                <a:lnTo>
                  <a:pt x="101" y="475"/>
                </a:lnTo>
                <a:lnTo>
                  <a:pt x="104" y="484"/>
                </a:lnTo>
                <a:lnTo>
                  <a:pt x="105" y="491"/>
                </a:lnTo>
                <a:lnTo>
                  <a:pt x="106" y="500"/>
                </a:lnTo>
                <a:lnTo>
                  <a:pt x="107" y="508"/>
                </a:lnTo>
                <a:lnTo>
                  <a:pt x="107" y="508"/>
                </a:lnTo>
                <a:lnTo>
                  <a:pt x="106" y="517"/>
                </a:lnTo>
                <a:lnTo>
                  <a:pt x="105" y="524"/>
                </a:lnTo>
                <a:lnTo>
                  <a:pt x="104" y="533"/>
                </a:lnTo>
                <a:lnTo>
                  <a:pt x="101" y="540"/>
                </a:lnTo>
                <a:lnTo>
                  <a:pt x="97" y="548"/>
                </a:lnTo>
                <a:lnTo>
                  <a:pt x="93" y="554"/>
                </a:lnTo>
                <a:lnTo>
                  <a:pt x="89" y="562"/>
                </a:lnTo>
                <a:lnTo>
                  <a:pt x="85" y="567"/>
                </a:lnTo>
                <a:lnTo>
                  <a:pt x="78" y="574"/>
                </a:lnTo>
                <a:lnTo>
                  <a:pt x="73" y="579"/>
                </a:lnTo>
                <a:lnTo>
                  <a:pt x="66" y="583"/>
                </a:lnTo>
                <a:lnTo>
                  <a:pt x="59" y="588"/>
                </a:lnTo>
                <a:lnTo>
                  <a:pt x="51" y="591"/>
                </a:lnTo>
                <a:lnTo>
                  <a:pt x="44" y="594"/>
                </a:lnTo>
                <a:lnTo>
                  <a:pt x="35" y="596"/>
                </a:lnTo>
                <a:lnTo>
                  <a:pt x="28" y="598"/>
                </a:lnTo>
                <a:lnTo>
                  <a:pt x="28" y="598"/>
                </a:lnTo>
                <a:lnTo>
                  <a:pt x="20" y="599"/>
                </a:lnTo>
                <a:lnTo>
                  <a:pt x="15" y="603"/>
                </a:lnTo>
                <a:lnTo>
                  <a:pt x="10" y="606"/>
                </a:lnTo>
                <a:lnTo>
                  <a:pt x="5" y="611"/>
                </a:lnTo>
                <a:lnTo>
                  <a:pt x="5" y="611"/>
                </a:lnTo>
                <a:lnTo>
                  <a:pt x="2" y="618"/>
                </a:lnTo>
                <a:lnTo>
                  <a:pt x="0" y="624"/>
                </a:lnTo>
                <a:lnTo>
                  <a:pt x="0" y="631"/>
                </a:lnTo>
                <a:lnTo>
                  <a:pt x="1" y="637"/>
                </a:lnTo>
                <a:lnTo>
                  <a:pt x="1" y="637"/>
                </a:lnTo>
                <a:lnTo>
                  <a:pt x="5" y="655"/>
                </a:lnTo>
                <a:lnTo>
                  <a:pt x="11" y="673"/>
                </a:lnTo>
                <a:lnTo>
                  <a:pt x="17" y="691"/>
                </a:lnTo>
                <a:lnTo>
                  <a:pt x="25" y="708"/>
                </a:lnTo>
                <a:lnTo>
                  <a:pt x="32" y="725"/>
                </a:lnTo>
                <a:lnTo>
                  <a:pt x="40" y="742"/>
                </a:lnTo>
                <a:lnTo>
                  <a:pt x="48" y="759"/>
                </a:lnTo>
                <a:lnTo>
                  <a:pt x="58" y="775"/>
                </a:lnTo>
                <a:lnTo>
                  <a:pt x="58" y="775"/>
                </a:lnTo>
                <a:lnTo>
                  <a:pt x="62" y="781"/>
                </a:lnTo>
                <a:lnTo>
                  <a:pt x="66" y="785"/>
                </a:lnTo>
                <a:lnTo>
                  <a:pt x="73" y="788"/>
                </a:lnTo>
                <a:lnTo>
                  <a:pt x="79" y="790"/>
                </a:lnTo>
                <a:lnTo>
                  <a:pt x="79" y="790"/>
                </a:lnTo>
                <a:lnTo>
                  <a:pt x="86" y="790"/>
                </a:lnTo>
                <a:lnTo>
                  <a:pt x="92" y="790"/>
                </a:lnTo>
                <a:lnTo>
                  <a:pt x="99" y="788"/>
                </a:lnTo>
                <a:lnTo>
                  <a:pt x="104" y="784"/>
                </a:lnTo>
                <a:lnTo>
                  <a:pt x="104" y="784"/>
                </a:lnTo>
                <a:lnTo>
                  <a:pt x="111" y="780"/>
                </a:lnTo>
                <a:lnTo>
                  <a:pt x="118" y="775"/>
                </a:lnTo>
                <a:lnTo>
                  <a:pt x="125" y="772"/>
                </a:lnTo>
                <a:lnTo>
                  <a:pt x="134" y="770"/>
                </a:lnTo>
                <a:lnTo>
                  <a:pt x="141" y="768"/>
                </a:lnTo>
                <a:lnTo>
                  <a:pt x="150" y="767"/>
                </a:lnTo>
                <a:lnTo>
                  <a:pt x="158" y="766"/>
                </a:lnTo>
                <a:lnTo>
                  <a:pt x="166" y="766"/>
                </a:lnTo>
                <a:lnTo>
                  <a:pt x="174" y="767"/>
                </a:lnTo>
                <a:lnTo>
                  <a:pt x="182" y="768"/>
                </a:lnTo>
                <a:lnTo>
                  <a:pt x="190" y="770"/>
                </a:lnTo>
                <a:lnTo>
                  <a:pt x="197" y="773"/>
                </a:lnTo>
                <a:lnTo>
                  <a:pt x="205" y="776"/>
                </a:lnTo>
                <a:lnTo>
                  <a:pt x="211" y="781"/>
                </a:lnTo>
                <a:lnTo>
                  <a:pt x="219" y="786"/>
                </a:lnTo>
                <a:lnTo>
                  <a:pt x="224" y="791"/>
                </a:lnTo>
                <a:lnTo>
                  <a:pt x="224" y="791"/>
                </a:lnTo>
                <a:lnTo>
                  <a:pt x="231" y="798"/>
                </a:lnTo>
                <a:lnTo>
                  <a:pt x="235" y="804"/>
                </a:lnTo>
                <a:lnTo>
                  <a:pt x="239" y="812"/>
                </a:lnTo>
                <a:lnTo>
                  <a:pt x="243" y="818"/>
                </a:lnTo>
                <a:lnTo>
                  <a:pt x="246" y="826"/>
                </a:lnTo>
                <a:lnTo>
                  <a:pt x="248" y="834"/>
                </a:lnTo>
                <a:lnTo>
                  <a:pt x="250" y="842"/>
                </a:lnTo>
                <a:lnTo>
                  <a:pt x="251" y="849"/>
                </a:lnTo>
                <a:lnTo>
                  <a:pt x="251" y="858"/>
                </a:lnTo>
                <a:lnTo>
                  <a:pt x="250" y="866"/>
                </a:lnTo>
                <a:lnTo>
                  <a:pt x="249" y="874"/>
                </a:lnTo>
                <a:lnTo>
                  <a:pt x="247" y="882"/>
                </a:lnTo>
                <a:lnTo>
                  <a:pt x="244" y="890"/>
                </a:lnTo>
                <a:lnTo>
                  <a:pt x="240" y="898"/>
                </a:lnTo>
                <a:lnTo>
                  <a:pt x="237" y="904"/>
                </a:lnTo>
                <a:lnTo>
                  <a:pt x="232" y="912"/>
                </a:lnTo>
                <a:lnTo>
                  <a:pt x="232" y="912"/>
                </a:lnTo>
                <a:lnTo>
                  <a:pt x="228" y="917"/>
                </a:lnTo>
                <a:lnTo>
                  <a:pt x="226" y="923"/>
                </a:lnTo>
                <a:lnTo>
                  <a:pt x="225" y="930"/>
                </a:lnTo>
                <a:lnTo>
                  <a:pt x="225" y="936"/>
                </a:lnTo>
                <a:lnTo>
                  <a:pt x="225" y="936"/>
                </a:lnTo>
                <a:lnTo>
                  <a:pt x="227" y="943"/>
                </a:lnTo>
                <a:lnTo>
                  <a:pt x="231" y="949"/>
                </a:lnTo>
                <a:lnTo>
                  <a:pt x="235" y="955"/>
                </a:lnTo>
                <a:lnTo>
                  <a:pt x="240" y="958"/>
                </a:lnTo>
                <a:lnTo>
                  <a:pt x="240" y="958"/>
                </a:lnTo>
                <a:lnTo>
                  <a:pt x="257" y="967"/>
                </a:lnTo>
                <a:lnTo>
                  <a:pt x="273" y="976"/>
                </a:lnTo>
                <a:lnTo>
                  <a:pt x="291" y="985"/>
                </a:lnTo>
                <a:lnTo>
                  <a:pt x="308" y="992"/>
                </a:lnTo>
                <a:lnTo>
                  <a:pt x="325" y="999"/>
                </a:lnTo>
                <a:lnTo>
                  <a:pt x="342" y="1005"/>
                </a:lnTo>
                <a:lnTo>
                  <a:pt x="360" y="1010"/>
                </a:lnTo>
                <a:lnTo>
                  <a:pt x="379" y="1016"/>
                </a:lnTo>
                <a:lnTo>
                  <a:pt x="379" y="1016"/>
                </a:lnTo>
                <a:lnTo>
                  <a:pt x="386" y="1017"/>
                </a:lnTo>
                <a:lnTo>
                  <a:pt x="386" y="1017"/>
                </a:lnTo>
                <a:lnTo>
                  <a:pt x="391" y="1016"/>
                </a:lnTo>
                <a:lnTo>
                  <a:pt x="396" y="1015"/>
                </a:lnTo>
                <a:lnTo>
                  <a:pt x="400" y="1014"/>
                </a:lnTo>
                <a:lnTo>
                  <a:pt x="404" y="1010"/>
                </a:lnTo>
                <a:lnTo>
                  <a:pt x="404" y="1010"/>
                </a:lnTo>
                <a:lnTo>
                  <a:pt x="410" y="1006"/>
                </a:lnTo>
                <a:lnTo>
                  <a:pt x="414" y="1001"/>
                </a:lnTo>
                <a:lnTo>
                  <a:pt x="416" y="995"/>
                </a:lnTo>
                <a:lnTo>
                  <a:pt x="418" y="989"/>
                </a:lnTo>
                <a:lnTo>
                  <a:pt x="418" y="989"/>
                </a:lnTo>
                <a:lnTo>
                  <a:pt x="419" y="980"/>
                </a:lnTo>
                <a:lnTo>
                  <a:pt x="422" y="972"/>
                </a:lnTo>
                <a:lnTo>
                  <a:pt x="425" y="964"/>
                </a:lnTo>
                <a:lnTo>
                  <a:pt x="428" y="957"/>
                </a:lnTo>
                <a:lnTo>
                  <a:pt x="432" y="950"/>
                </a:lnTo>
                <a:lnTo>
                  <a:pt x="438" y="944"/>
                </a:lnTo>
                <a:lnTo>
                  <a:pt x="442" y="937"/>
                </a:lnTo>
                <a:lnTo>
                  <a:pt x="448" y="932"/>
                </a:lnTo>
                <a:lnTo>
                  <a:pt x="455" y="927"/>
                </a:lnTo>
                <a:lnTo>
                  <a:pt x="461" y="922"/>
                </a:lnTo>
                <a:lnTo>
                  <a:pt x="468" y="918"/>
                </a:lnTo>
                <a:lnTo>
                  <a:pt x="475" y="915"/>
                </a:lnTo>
                <a:lnTo>
                  <a:pt x="484" y="913"/>
                </a:lnTo>
                <a:lnTo>
                  <a:pt x="491" y="911"/>
                </a:lnTo>
                <a:lnTo>
                  <a:pt x="500" y="910"/>
                </a:lnTo>
                <a:lnTo>
                  <a:pt x="508" y="910"/>
                </a:lnTo>
                <a:lnTo>
                  <a:pt x="508" y="910"/>
                </a:lnTo>
                <a:lnTo>
                  <a:pt x="516" y="910"/>
                </a:lnTo>
                <a:lnTo>
                  <a:pt x="525" y="911"/>
                </a:lnTo>
                <a:lnTo>
                  <a:pt x="533" y="913"/>
                </a:lnTo>
                <a:lnTo>
                  <a:pt x="541" y="915"/>
                </a:lnTo>
                <a:lnTo>
                  <a:pt x="548" y="918"/>
                </a:lnTo>
                <a:lnTo>
                  <a:pt x="555" y="922"/>
                </a:lnTo>
                <a:lnTo>
                  <a:pt x="562" y="927"/>
                </a:lnTo>
                <a:lnTo>
                  <a:pt x="567" y="932"/>
                </a:lnTo>
                <a:lnTo>
                  <a:pt x="574" y="937"/>
                </a:lnTo>
                <a:lnTo>
                  <a:pt x="579" y="944"/>
                </a:lnTo>
                <a:lnTo>
                  <a:pt x="584" y="950"/>
                </a:lnTo>
                <a:lnTo>
                  <a:pt x="588" y="957"/>
                </a:lnTo>
                <a:lnTo>
                  <a:pt x="591" y="964"/>
                </a:lnTo>
                <a:lnTo>
                  <a:pt x="594" y="972"/>
                </a:lnTo>
                <a:lnTo>
                  <a:pt x="596" y="980"/>
                </a:lnTo>
                <a:lnTo>
                  <a:pt x="597" y="989"/>
                </a:lnTo>
                <a:lnTo>
                  <a:pt x="597" y="989"/>
                </a:lnTo>
                <a:lnTo>
                  <a:pt x="600" y="995"/>
                </a:lnTo>
                <a:lnTo>
                  <a:pt x="603" y="1001"/>
                </a:lnTo>
                <a:lnTo>
                  <a:pt x="606" y="1006"/>
                </a:lnTo>
                <a:lnTo>
                  <a:pt x="611" y="1010"/>
                </a:lnTo>
                <a:lnTo>
                  <a:pt x="611" y="1010"/>
                </a:lnTo>
                <a:lnTo>
                  <a:pt x="618" y="1014"/>
                </a:lnTo>
                <a:lnTo>
                  <a:pt x="624" y="1016"/>
                </a:lnTo>
                <a:lnTo>
                  <a:pt x="631" y="1017"/>
                </a:lnTo>
                <a:lnTo>
                  <a:pt x="637" y="1016"/>
                </a:lnTo>
                <a:lnTo>
                  <a:pt x="637" y="1016"/>
                </a:lnTo>
                <a:lnTo>
                  <a:pt x="655" y="1010"/>
                </a:lnTo>
                <a:lnTo>
                  <a:pt x="674" y="1005"/>
                </a:lnTo>
                <a:lnTo>
                  <a:pt x="691" y="999"/>
                </a:lnTo>
                <a:lnTo>
                  <a:pt x="708" y="992"/>
                </a:lnTo>
                <a:lnTo>
                  <a:pt x="725" y="985"/>
                </a:lnTo>
                <a:lnTo>
                  <a:pt x="742" y="976"/>
                </a:lnTo>
                <a:lnTo>
                  <a:pt x="760" y="967"/>
                </a:lnTo>
                <a:lnTo>
                  <a:pt x="776" y="958"/>
                </a:lnTo>
                <a:lnTo>
                  <a:pt x="776" y="958"/>
                </a:lnTo>
                <a:lnTo>
                  <a:pt x="781" y="955"/>
                </a:lnTo>
                <a:lnTo>
                  <a:pt x="785" y="949"/>
                </a:lnTo>
                <a:lnTo>
                  <a:pt x="788" y="944"/>
                </a:lnTo>
                <a:lnTo>
                  <a:pt x="791" y="936"/>
                </a:lnTo>
                <a:lnTo>
                  <a:pt x="791" y="936"/>
                </a:lnTo>
                <a:lnTo>
                  <a:pt x="791" y="930"/>
                </a:lnTo>
                <a:lnTo>
                  <a:pt x="791" y="923"/>
                </a:lnTo>
                <a:lnTo>
                  <a:pt x="787" y="917"/>
                </a:lnTo>
                <a:lnTo>
                  <a:pt x="784" y="912"/>
                </a:lnTo>
                <a:lnTo>
                  <a:pt x="784" y="912"/>
                </a:lnTo>
                <a:lnTo>
                  <a:pt x="780" y="904"/>
                </a:lnTo>
                <a:lnTo>
                  <a:pt x="776" y="898"/>
                </a:lnTo>
                <a:lnTo>
                  <a:pt x="772" y="890"/>
                </a:lnTo>
                <a:lnTo>
                  <a:pt x="769" y="882"/>
                </a:lnTo>
                <a:lnTo>
                  <a:pt x="767" y="874"/>
                </a:lnTo>
                <a:lnTo>
                  <a:pt x="766" y="866"/>
                </a:lnTo>
                <a:lnTo>
                  <a:pt x="765" y="858"/>
                </a:lnTo>
                <a:lnTo>
                  <a:pt x="766" y="849"/>
                </a:lnTo>
                <a:lnTo>
                  <a:pt x="766" y="842"/>
                </a:lnTo>
                <a:lnTo>
                  <a:pt x="768" y="834"/>
                </a:lnTo>
                <a:lnTo>
                  <a:pt x="770" y="826"/>
                </a:lnTo>
                <a:lnTo>
                  <a:pt x="773" y="818"/>
                </a:lnTo>
                <a:lnTo>
                  <a:pt x="777" y="812"/>
                </a:lnTo>
                <a:lnTo>
                  <a:pt x="781" y="804"/>
                </a:lnTo>
                <a:lnTo>
                  <a:pt x="786" y="798"/>
                </a:lnTo>
                <a:lnTo>
                  <a:pt x="792" y="791"/>
                </a:lnTo>
                <a:lnTo>
                  <a:pt x="792" y="791"/>
                </a:lnTo>
                <a:lnTo>
                  <a:pt x="798" y="786"/>
                </a:lnTo>
                <a:lnTo>
                  <a:pt x="805" y="781"/>
                </a:lnTo>
                <a:lnTo>
                  <a:pt x="811" y="776"/>
                </a:lnTo>
                <a:lnTo>
                  <a:pt x="819" y="773"/>
                </a:lnTo>
                <a:lnTo>
                  <a:pt x="826" y="770"/>
                </a:lnTo>
                <a:lnTo>
                  <a:pt x="835" y="768"/>
                </a:lnTo>
                <a:lnTo>
                  <a:pt x="842" y="767"/>
                </a:lnTo>
                <a:lnTo>
                  <a:pt x="851" y="766"/>
                </a:lnTo>
                <a:lnTo>
                  <a:pt x="858" y="766"/>
                </a:lnTo>
                <a:lnTo>
                  <a:pt x="867" y="767"/>
                </a:lnTo>
                <a:lnTo>
                  <a:pt x="874" y="768"/>
                </a:lnTo>
                <a:lnTo>
                  <a:pt x="883" y="770"/>
                </a:lnTo>
                <a:lnTo>
                  <a:pt x="890" y="772"/>
                </a:lnTo>
                <a:lnTo>
                  <a:pt x="898" y="775"/>
                </a:lnTo>
                <a:lnTo>
                  <a:pt x="904" y="780"/>
                </a:lnTo>
                <a:lnTo>
                  <a:pt x="912" y="784"/>
                </a:lnTo>
                <a:lnTo>
                  <a:pt x="912" y="784"/>
                </a:lnTo>
                <a:lnTo>
                  <a:pt x="917" y="788"/>
                </a:lnTo>
                <a:lnTo>
                  <a:pt x="924" y="790"/>
                </a:lnTo>
                <a:lnTo>
                  <a:pt x="930" y="790"/>
                </a:lnTo>
                <a:lnTo>
                  <a:pt x="937" y="790"/>
                </a:lnTo>
                <a:lnTo>
                  <a:pt x="937" y="790"/>
                </a:lnTo>
                <a:lnTo>
                  <a:pt x="943" y="788"/>
                </a:lnTo>
                <a:lnTo>
                  <a:pt x="949" y="785"/>
                </a:lnTo>
                <a:lnTo>
                  <a:pt x="955" y="781"/>
                </a:lnTo>
                <a:lnTo>
                  <a:pt x="958" y="775"/>
                </a:lnTo>
                <a:lnTo>
                  <a:pt x="958" y="775"/>
                </a:lnTo>
                <a:lnTo>
                  <a:pt x="968" y="759"/>
                </a:lnTo>
                <a:lnTo>
                  <a:pt x="976" y="742"/>
                </a:lnTo>
                <a:lnTo>
                  <a:pt x="985" y="725"/>
                </a:lnTo>
                <a:lnTo>
                  <a:pt x="992" y="708"/>
                </a:lnTo>
                <a:lnTo>
                  <a:pt x="999" y="691"/>
                </a:lnTo>
                <a:lnTo>
                  <a:pt x="1005" y="673"/>
                </a:lnTo>
                <a:lnTo>
                  <a:pt x="1011" y="655"/>
                </a:lnTo>
                <a:lnTo>
                  <a:pt x="1016" y="637"/>
                </a:lnTo>
                <a:lnTo>
                  <a:pt x="1016" y="637"/>
                </a:lnTo>
                <a:lnTo>
                  <a:pt x="1017" y="631"/>
                </a:lnTo>
                <a:lnTo>
                  <a:pt x="1016" y="624"/>
                </a:lnTo>
                <a:lnTo>
                  <a:pt x="1014" y="618"/>
                </a:lnTo>
                <a:lnTo>
                  <a:pt x="1011" y="611"/>
                </a:lnTo>
                <a:lnTo>
                  <a:pt x="1011" y="611"/>
                </a:lnTo>
                <a:lnTo>
                  <a:pt x="1006" y="606"/>
                </a:lnTo>
                <a:lnTo>
                  <a:pt x="1001" y="603"/>
                </a:lnTo>
                <a:lnTo>
                  <a:pt x="996" y="599"/>
                </a:lnTo>
                <a:lnTo>
                  <a:pt x="989" y="598"/>
                </a:lnTo>
                <a:lnTo>
                  <a:pt x="989" y="598"/>
                </a:lnTo>
                <a:close/>
                <a:moveTo>
                  <a:pt x="919" y="715"/>
                </a:moveTo>
                <a:lnTo>
                  <a:pt x="919" y="715"/>
                </a:lnTo>
                <a:lnTo>
                  <a:pt x="908" y="711"/>
                </a:lnTo>
                <a:lnTo>
                  <a:pt x="897" y="707"/>
                </a:lnTo>
                <a:lnTo>
                  <a:pt x="885" y="705"/>
                </a:lnTo>
                <a:lnTo>
                  <a:pt x="874" y="702"/>
                </a:lnTo>
                <a:lnTo>
                  <a:pt x="863" y="702"/>
                </a:lnTo>
                <a:lnTo>
                  <a:pt x="851" y="702"/>
                </a:lnTo>
                <a:lnTo>
                  <a:pt x="840" y="702"/>
                </a:lnTo>
                <a:lnTo>
                  <a:pt x="828" y="705"/>
                </a:lnTo>
                <a:lnTo>
                  <a:pt x="816" y="707"/>
                </a:lnTo>
                <a:lnTo>
                  <a:pt x="806" y="710"/>
                </a:lnTo>
                <a:lnTo>
                  <a:pt x="795" y="714"/>
                </a:lnTo>
                <a:lnTo>
                  <a:pt x="784" y="720"/>
                </a:lnTo>
                <a:lnTo>
                  <a:pt x="775" y="725"/>
                </a:lnTo>
                <a:lnTo>
                  <a:pt x="765" y="731"/>
                </a:lnTo>
                <a:lnTo>
                  <a:pt x="755" y="739"/>
                </a:lnTo>
                <a:lnTo>
                  <a:pt x="747" y="746"/>
                </a:lnTo>
                <a:lnTo>
                  <a:pt x="747" y="746"/>
                </a:lnTo>
                <a:lnTo>
                  <a:pt x="738" y="755"/>
                </a:lnTo>
                <a:lnTo>
                  <a:pt x="732" y="765"/>
                </a:lnTo>
                <a:lnTo>
                  <a:pt x="724" y="774"/>
                </a:lnTo>
                <a:lnTo>
                  <a:pt x="719" y="785"/>
                </a:lnTo>
                <a:lnTo>
                  <a:pt x="714" y="796"/>
                </a:lnTo>
                <a:lnTo>
                  <a:pt x="710" y="807"/>
                </a:lnTo>
                <a:lnTo>
                  <a:pt x="707" y="817"/>
                </a:lnTo>
                <a:lnTo>
                  <a:pt x="704" y="828"/>
                </a:lnTo>
                <a:lnTo>
                  <a:pt x="703" y="840"/>
                </a:lnTo>
                <a:lnTo>
                  <a:pt x="702" y="852"/>
                </a:lnTo>
                <a:lnTo>
                  <a:pt x="702" y="862"/>
                </a:lnTo>
                <a:lnTo>
                  <a:pt x="703" y="874"/>
                </a:lnTo>
                <a:lnTo>
                  <a:pt x="705" y="886"/>
                </a:lnTo>
                <a:lnTo>
                  <a:pt x="707" y="897"/>
                </a:lnTo>
                <a:lnTo>
                  <a:pt x="711" y="907"/>
                </a:lnTo>
                <a:lnTo>
                  <a:pt x="716" y="919"/>
                </a:lnTo>
                <a:lnTo>
                  <a:pt x="716" y="919"/>
                </a:lnTo>
                <a:lnTo>
                  <a:pt x="684" y="933"/>
                </a:lnTo>
                <a:lnTo>
                  <a:pt x="652" y="945"/>
                </a:lnTo>
                <a:lnTo>
                  <a:pt x="652" y="945"/>
                </a:lnTo>
                <a:lnTo>
                  <a:pt x="648" y="934"/>
                </a:lnTo>
                <a:lnTo>
                  <a:pt x="643" y="923"/>
                </a:lnTo>
                <a:lnTo>
                  <a:pt x="636" y="914"/>
                </a:lnTo>
                <a:lnTo>
                  <a:pt x="630" y="904"/>
                </a:lnTo>
                <a:lnTo>
                  <a:pt x="622" y="896"/>
                </a:lnTo>
                <a:lnTo>
                  <a:pt x="614" y="888"/>
                </a:lnTo>
                <a:lnTo>
                  <a:pt x="605" y="881"/>
                </a:lnTo>
                <a:lnTo>
                  <a:pt x="596" y="873"/>
                </a:lnTo>
                <a:lnTo>
                  <a:pt x="587" y="867"/>
                </a:lnTo>
                <a:lnTo>
                  <a:pt x="576" y="861"/>
                </a:lnTo>
                <a:lnTo>
                  <a:pt x="565" y="857"/>
                </a:lnTo>
                <a:lnTo>
                  <a:pt x="555" y="853"/>
                </a:lnTo>
                <a:lnTo>
                  <a:pt x="544" y="849"/>
                </a:lnTo>
                <a:lnTo>
                  <a:pt x="532" y="847"/>
                </a:lnTo>
                <a:lnTo>
                  <a:pt x="520" y="846"/>
                </a:lnTo>
                <a:lnTo>
                  <a:pt x="508" y="845"/>
                </a:lnTo>
                <a:lnTo>
                  <a:pt x="508" y="845"/>
                </a:lnTo>
                <a:lnTo>
                  <a:pt x="496" y="846"/>
                </a:lnTo>
                <a:lnTo>
                  <a:pt x="484" y="847"/>
                </a:lnTo>
                <a:lnTo>
                  <a:pt x="473" y="849"/>
                </a:lnTo>
                <a:lnTo>
                  <a:pt x="461" y="853"/>
                </a:lnTo>
                <a:lnTo>
                  <a:pt x="450" y="857"/>
                </a:lnTo>
                <a:lnTo>
                  <a:pt x="440" y="861"/>
                </a:lnTo>
                <a:lnTo>
                  <a:pt x="430" y="867"/>
                </a:lnTo>
                <a:lnTo>
                  <a:pt x="420" y="873"/>
                </a:lnTo>
                <a:lnTo>
                  <a:pt x="411" y="881"/>
                </a:lnTo>
                <a:lnTo>
                  <a:pt x="402" y="888"/>
                </a:lnTo>
                <a:lnTo>
                  <a:pt x="395" y="896"/>
                </a:lnTo>
                <a:lnTo>
                  <a:pt x="387" y="904"/>
                </a:lnTo>
                <a:lnTo>
                  <a:pt x="380" y="914"/>
                </a:lnTo>
                <a:lnTo>
                  <a:pt x="374" y="923"/>
                </a:lnTo>
                <a:lnTo>
                  <a:pt x="369" y="934"/>
                </a:lnTo>
                <a:lnTo>
                  <a:pt x="364" y="945"/>
                </a:lnTo>
                <a:lnTo>
                  <a:pt x="364" y="945"/>
                </a:lnTo>
                <a:lnTo>
                  <a:pt x="331" y="933"/>
                </a:lnTo>
                <a:lnTo>
                  <a:pt x="301" y="919"/>
                </a:lnTo>
                <a:lnTo>
                  <a:pt x="301" y="919"/>
                </a:lnTo>
                <a:lnTo>
                  <a:pt x="306" y="907"/>
                </a:lnTo>
                <a:lnTo>
                  <a:pt x="309" y="897"/>
                </a:lnTo>
                <a:lnTo>
                  <a:pt x="311" y="886"/>
                </a:lnTo>
                <a:lnTo>
                  <a:pt x="313" y="874"/>
                </a:lnTo>
                <a:lnTo>
                  <a:pt x="314" y="862"/>
                </a:lnTo>
                <a:lnTo>
                  <a:pt x="314" y="852"/>
                </a:lnTo>
                <a:lnTo>
                  <a:pt x="313" y="840"/>
                </a:lnTo>
                <a:lnTo>
                  <a:pt x="312" y="828"/>
                </a:lnTo>
                <a:lnTo>
                  <a:pt x="310" y="817"/>
                </a:lnTo>
                <a:lnTo>
                  <a:pt x="307" y="807"/>
                </a:lnTo>
                <a:lnTo>
                  <a:pt x="302" y="796"/>
                </a:lnTo>
                <a:lnTo>
                  <a:pt x="297" y="785"/>
                </a:lnTo>
                <a:lnTo>
                  <a:pt x="292" y="774"/>
                </a:lnTo>
                <a:lnTo>
                  <a:pt x="285" y="765"/>
                </a:lnTo>
                <a:lnTo>
                  <a:pt x="278" y="755"/>
                </a:lnTo>
                <a:lnTo>
                  <a:pt x="269" y="746"/>
                </a:lnTo>
                <a:lnTo>
                  <a:pt x="269" y="746"/>
                </a:lnTo>
                <a:lnTo>
                  <a:pt x="258" y="737"/>
                </a:lnTo>
                <a:lnTo>
                  <a:pt x="246" y="727"/>
                </a:lnTo>
                <a:lnTo>
                  <a:pt x="233" y="720"/>
                </a:lnTo>
                <a:lnTo>
                  <a:pt x="220" y="713"/>
                </a:lnTo>
                <a:lnTo>
                  <a:pt x="206" y="708"/>
                </a:lnTo>
                <a:lnTo>
                  <a:pt x="191" y="705"/>
                </a:lnTo>
                <a:lnTo>
                  <a:pt x="176" y="702"/>
                </a:lnTo>
                <a:lnTo>
                  <a:pt x="161" y="701"/>
                </a:lnTo>
                <a:lnTo>
                  <a:pt x="161" y="701"/>
                </a:lnTo>
                <a:lnTo>
                  <a:pt x="145" y="702"/>
                </a:lnTo>
                <a:lnTo>
                  <a:pt x="128" y="705"/>
                </a:lnTo>
                <a:lnTo>
                  <a:pt x="113" y="709"/>
                </a:lnTo>
                <a:lnTo>
                  <a:pt x="97" y="715"/>
                </a:lnTo>
                <a:lnTo>
                  <a:pt x="97" y="715"/>
                </a:lnTo>
                <a:lnTo>
                  <a:pt x="90" y="699"/>
                </a:lnTo>
                <a:lnTo>
                  <a:pt x="82" y="684"/>
                </a:lnTo>
                <a:lnTo>
                  <a:pt x="71" y="652"/>
                </a:lnTo>
                <a:lnTo>
                  <a:pt x="71" y="652"/>
                </a:lnTo>
                <a:lnTo>
                  <a:pt x="81" y="648"/>
                </a:lnTo>
                <a:lnTo>
                  <a:pt x="92" y="642"/>
                </a:lnTo>
                <a:lnTo>
                  <a:pt x="102" y="636"/>
                </a:lnTo>
                <a:lnTo>
                  <a:pt x="111" y="629"/>
                </a:lnTo>
                <a:lnTo>
                  <a:pt x="120" y="622"/>
                </a:lnTo>
                <a:lnTo>
                  <a:pt x="129" y="613"/>
                </a:lnTo>
                <a:lnTo>
                  <a:pt x="136" y="605"/>
                </a:lnTo>
                <a:lnTo>
                  <a:pt x="143" y="596"/>
                </a:lnTo>
                <a:lnTo>
                  <a:pt x="149" y="587"/>
                </a:lnTo>
                <a:lnTo>
                  <a:pt x="154" y="576"/>
                </a:lnTo>
                <a:lnTo>
                  <a:pt x="160" y="565"/>
                </a:lnTo>
                <a:lnTo>
                  <a:pt x="163" y="554"/>
                </a:lnTo>
                <a:lnTo>
                  <a:pt x="166" y="544"/>
                </a:lnTo>
                <a:lnTo>
                  <a:pt x="168" y="532"/>
                </a:lnTo>
                <a:lnTo>
                  <a:pt x="170" y="520"/>
                </a:lnTo>
                <a:lnTo>
                  <a:pt x="170" y="508"/>
                </a:lnTo>
                <a:lnTo>
                  <a:pt x="170" y="508"/>
                </a:lnTo>
                <a:lnTo>
                  <a:pt x="170" y="495"/>
                </a:lnTo>
                <a:lnTo>
                  <a:pt x="168" y="484"/>
                </a:lnTo>
                <a:lnTo>
                  <a:pt x="166" y="473"/>
                </a:lnTo>
                <a:lnTo>
                  <a:pt x="163" y="461"/>
                </a:lnTo>
                <a:lnTo>
                  <a:pt x="160" y="450"/>
                </a:lnTo>
                <a:lnTo>
                  <a:pt x="154" y="440"/>
                </a:lnTo>
                <a:lnTo>
                  <a:pt x="149" y="430"/>
                </a:lnTo>
                <a:lnTo>
                  <a:pt x="143" y="420"/>
                </a:lnTo>
                <a:lnTo>
                  <a:pt x="136" y="411"/>
                </a:lnTo>
                <a:lnTo>
                  <a:pt x="129" y="402"/>
                </a:lnTo>
                <a:lnTo>
                  <a:pt x="120" y="395"/>
                </a:lnTo>
                <a:lnTo>
                  <a:pt x="111" y="387"/>
                </a:lnTo>
                <a:lnTo>
                  <a:pt x="102" y="379"/>
                </a:lnTo>
                <a:lnTo>
                  <a:pt x="92" y="374"/>
                </a:lnTo>
                <a:lnTo>
                  <a:pt x="81" y="369"/>
                </a:lnTo>
                <a:lnTo>
                  <a:pt x="71" y="363"/>
                </a:lnTo>
                <a:lnTo>
                  <a:pt x="71" y="363"/>
                </a:lnTo>
                <a:lnTo>
                  <a:pt x="82" y="332"/>
                </a:lnTo>
                <a:lnTo>
                  <a:pt x="90" y="316"/>
                </a:lnTo>
                <a:lnTo>
                  <a:pt x="97" y="301"/>
                </a:lnTo>
                <a:lnTo>
                  <a:pt x="97" y="301"/>
                </a:lnTo>
                <a:lnTo>
                  <a:pt x="113" y="307"/>
                </a:lnTo>
                <a:lnTo>
                  <a:pt x="129" y="311"/>
                </a:lnTo>
                <a:lnTo>
                  <a:pt x="145" y="313"/>
                </a:lnTo>
                <a:lnTo>
                  <a:pt x="161" y="314"/>
                </a:lnTo>
                <a:lnTo>
                  <a:pt x="161" y="314"/>
                </a:lnTo>
                <a:lnTo>
                  <a:pt x="176" y="314"/>
                </a:lnTo>
                <a:lnTo>
                  <a:pt x="191" y="311"/>
                </a:lnTo>
                <a:lnTo>
                  <a:pt x="206" y="308"/>
                </a:lnTo>
                <a:lnTo>
                  <a:pt x="220" y="302"/>
                </a:lnTo>
                <a:lnTo>
                  <a:pt x="233" y="296"/>
                </a:lnTo>
                <a:lnTo>
                  <a:pt x="246" y="288"/>
                </a:lnTo>
                <a:lnTo>
                  <a:pt x="258" y="280"/>
                </a:lnTo>
                <a:lnTo>
                  <a:pt x="269" y="269"/>
                </a:lnTo>
                <a:lnTo>
                  <a:pt x="269" y="269"/>
                </a:lnTo>
                <a:lnTo>
                  <a:pt x="278" y="260"/>
                </a:lnTo>
                <a:lnTo>
                  <a:pt x="285" y="251"/>
                </a:lnTo>
                <a:lnTo>
                  <a:pt x="292" y="241"/>
                </a:lnTo>
                <a:lnTo>
                  <a:pt x="297" y="231"/>
                </a:lnTo>
                <a:lnTo>
                  <a:pt x="302" y="221"/>
                </a:lnTo>
                <a:lnTo>
                  <a:pt x="307" y="210"/>
                </a:lnTo>
                <a:lnTo>
                  <a:pt x="310" y="198"/>
                </a:lnTo>
                <a:lnTo>
                  <a:pt x="312" y="187"/>
                </a:lnTo>
                <a:lnTo>
                  <a:pt x="313" y="176"/>
                </a:lnTo>
                <a:lnTo>
                  <a:pt x="314" y="165"/>
                </a:lnTo>
                <a:lnTo>
                  <a:pt x="314" y="153"/>
                </a:lnTo>
                <a:lnTo>
                  <a:pt x="313" y="141"/>
                </a:lnTo>
                <a:lnTo>
                  <a:pt x="311" y="131"/>
                </a:lnTo>
                <a:lnTo>
                  <a:pt x="309" y="119"/>
                </a:lnTo>
                <a:lnTo>
                  <a:pt x="306" y="108"/>
                </a:lnTo>
                <a:lnTo>
                  <a:pt x="301" y="97"/>
                </a:lnTo>
                <a:lnTo>
                  <a:pt x="301" y="97"/>
                </a:lnTo>
                <a:lnTo>
                  <a:pt x="331" y="82"/>
                </a:lnTo>
                <a:lnTo>
                  <a:pt x="364" y="70"/>
                </a:lnTo>
                <a:lnTo>
                  <a:pt x="364" y="70"/>
                </a:lnTo>
                <a:lnTo>
                  <a:pt x="369" y="81"/>
                </a:lnTo>
                <a:lnTo>
                  <a:pt x="374" y="92"/>
                </a:lnTo>
                <a:lnTo>
                  <a:pt x="380" y="102"/>
                </a:lnTo>
                <a:lnTo>
                  <a:pt x="387" y="111"/>
                </a:lnTo>
                <a:lnTo>
                  <a:pt x="395" y="120"/>
                </a:lnTo>
                <a:lnTo>
                  <a:pt x="402" y="128"/>
                </a:lnTo>
                <a:lnTo>
                  <a:pt x="411" y="136"/>
                </a:lnTo>
                <a:lnTo>
                  <a:pt x="420" y="142"/>
                </a:lnTo>
                <a:lnTo>
                  <a:pt x="430" y="149"/>
                </a:lnTo>
                <a:lnTo>
                  <a:pt x="440" y="154"/>
                </a:lnTo>
                <a:lnTo>
                  <a:pt x="450" y="160"/>
                </a:lnTo>
                <a:lnTo>
                  <a:pt x="461" y="163"/>
                </a:lnTo>
                <a:lnTo>
                  <a:pt x="473" y="166"/>
                </a:lnTo>
                <a:lnTo>
                  <a:pt x="484" y="168"/>
                </a:lnTo>
                <a:lnTo>
                  <a:pt x="496" y="170"/>
                </a:lnTo>
                <a:lnTo>
                  <a:pt x="508" y="170"/>
                </a:lnTo>
                <a:lnTo>
                  <a:pt x="508" y="170"/>
                </a:lnTo>
                <a:lnTo>
                  <a:pt x="520" y="170"/>
                </a:lnTo>
                <a:lnTo>
                  <a:pt x="532" y="168"/>
                </a:lnTo>
                <a:lnTo>
                  <a:pt x="544" y="166"/>
                </a:lnTo>
                <a:lnTo>
                  <a:pt x="555" y="163"/>
                </a:lnTo>
                <a:lnTo>
                  <a:pt x="565" y="160"/>
                </a:lnTo>
                <a:lnTo>
                  <a:pt x="576" y="154"/>
                </a:lnTo>
                <a:lnTo>
                  <a:pt x="587" y="149"/>
                </a:lnTo>
                <a:lnTo>
                  <a:pt x="596" y="142"/>
                </a:lnTo>
                <a:lnTo>
                  <a:pt x="605" y="136"/>
                </a:lnTo>
                <a:lnTo>
                  <a:pt x="614" y="128"/>
                </a:lnTo>
                <a:lnTo>
                  <a:pt x="622" y="120"/>
                </a:lnTo>
                <a:lnTo>
                  <a:pt x="630" y="111"/>
                </a:lnTo>
                <a:lnTo>
                  <a:pt x="636" y="102"/>
                </a:lnTo>
                <a:lnTo>
                  <a:pt x="643" y="92"/>
                </a:lnTo>
                <a:lnTo>
                  <a:pt x="648" y="81"/>
                </a:lnTo>
                <a:lnTo>
                  <a:pt x="652" y="70"/>
                </a:lnTo>
                <a:lnTo>
                  <a:pt x="652" y="70"/>
                </a:lnTo>
                <a:lnTo>
                  <a:pt x="684" y="82"/>
                </a:lnTo>
                <a:lnTo>
                  <a:pt x="716" y="97"/>
                </a:lnTo>
                <a:lnTo>
                  <a:pt x="716" y="97"/>
                </a:lnTo>
                <a:lnTo>
                  <a:pt x="711" y="108"/>
                </a:lnTo>
                <a:lnTo>
                  <a:pt x="707" y="119"/>
                </a:lnTo>
                <a:lnTo>
                  <a:pt x="705" y="131"/>
                </a:lnTo>
                <a:lnTo>
                  <a:pt x="703" y="141"/>
                </a:lnTo>
                <a:lnTo>
                  <a:pt x="702" y="153"/>
                </a:lnTo>
                <a:lnTo>
                  <a:pt x="702" y="165"/>
                </a:lnTo>
                <a:lnTo>
                  <a:pt x="703" y="176"/>
                </a:lnTo>
                <a:lnTo>
                  <a:pt x="704" y="187"/>
                </a:lnTo>
                <a:lnTo>
                  <a:pt x="707" y="198"/>
                </a:lnTo>
                <a:lnTo>
                  <a:pt x="710" y="210"/>
                </a:lnTo>
                <a:lnTo>
                  <a:pt x="713" y="221"/>
                </a:lnTo>
                <a:lnTo>
                  <a:pt x="719" y="231"/>
                </a:lnTo>
                <a:lnTo>
                  <a:pt x="724" y="241"/>
                </a:lnTo>
                <a:lnTo>
                  <a:pt x="732" y="251"/>
                </a:lnTo>
                <a:lnTo>
                  <a:pt x="738" y="260"/>
                </a:lnTo>
                <a:lnTo>
                  <a:pt x="747" y="269"/>
                </a:lnTo>
                <a:lnTo>
                  <a:pt x="747" y="269"/>
                </a:lnTo>
                <a:lnTo>
                  <a:pt x="758" y="280"/>
                </a:lnTo>
                <a:lnTo>
                  <a:pt x="770" y="288"/>
                </a:lnTo>
                <a:lnTo>
                  <a:pt x="783" y="296"/>
                </a:lnTo>
                <a:lnTo>
                  <a:pt x="797" y="302"/>
                </a:lnTo>
                <a:lnTo>
                  <a:pt x="811" y="308"/>
                </a:lnTo>
                <a:lnTo>
                  <a:pt x="825" y="311"/>
                </a:lnTo>
                <a:lnTo>
                  <a:pt x="840" y="314"/>
                </a:lnTo>
                <a:lnTo>
                  <a:pt x="855" y="314"/>
                </a:lnTo>
                <a:lnTo>
                  <a:pt x="855" y="314"/>
                </a:lnTo>
                <a:lnTo>
                  <a:pt x="872" y="313"/>
                </a:lnTo>
                <a:lnTo>
                  <a:pt x="888" y="311"/>
                </a:lnTo>
                <a:lnTo>
                  <a:pt x="903" y="307"/>
                </a:lnTo>
                <a:lnTo>
                  <a:pt x="919" y="301"/>
                </a:lnTo>
                <a:lnTo>
                  <a:pt x="919" y="301"/>
                </a:lnTo>
                <a:lnTo>
                  <a:pt x="933" y="332"/>
                </a:lnTo>
                <a:lnTo>
                  <a:pt x="940" y="347"/>
                </a:lnTo>
                <a:lnTo>
                  <a:pt x="945" y="363"/>
                </a:lnTo>
                <a:lnTo>
                  <a:pt x="945" y="363"/>
                </a:lnTo>
                <a:lnTo>
                  <a:pt x="934" y="369"/>
                </a:lnTo>
                <a:lnTo>
                  <a:pt x="924" y="374"/>
                </a:lnTo>
                <a:lnTo>
                  <a:pt x="914" y="379"/>
                </a:lnTo>
                <a:lnTo>
                  <a:pt x="904" y="387"/>
                </a:lnTo>
                <a:lnTo>
                  <a:pt x="896" y="395"/>
                </a:lnTo>
                <a:lnTo>
                  <a:pt x="888" y="402"/>
                </a:lnTo>
                <a:lnTo>
                  <a:pt x="881" y="411"/>
                </a:lnTo>
                <a:lnTo>
                  <a:pt x="873" y="420"/>
                </a:lnTo>
                <a:lnTo>
                  <a:pt x="867" y="430"/>
                </a:lnTo>
                <a:lnTo>
                  <a:pt x="861" y="440"/>
                </a:lnTo>
                <a:lnTo>
                  <a:pt x="857" y="450"/>
                </a:lnTo>
                <a:lnTo>
                  <a:pt x="853" y="461"/>
                </a:lnTo>
                <a:lnTo>
                  <a:pt x="850" y="473"/>
                </a:lnTo>
                <a:lnTo>
                  <a:pt x="847" y="484"/>
                </a:lnTo>
                <a:lnTo>
                  <a:pt x="846" y="495"/>
                </a:lnTo>
                <a:lnTo>
                  <a:pt x="845" y="508"/>
                </a:lnTo>
                <a:lnTo>
                  <a:pt x="845" y="508"/>
                </a:lnTo>
                <a:lnTo>
                  <a:pt x="846" y="520"/>
                </a:lnTo>
                <a:lnTo>
                  <a:pt x="847" y="532"/>
                </a:lnTo>
                <a:lnTo>
                  <a:pt x="850" y="544"/>
                </a:lnTo>
                <a:lnTo>
                  <a:pt x="853" y="554"/>
                </a:lnTo>
                <a:lnTo>
                  <a:pt x="857" y="565"/>
                </a:lnTo>
                <a:lnTo>
                  <a:pt x="861" y="576"/>
                </a:lnTo>
                <a:lnTo>
                  <a:pt x="867" y="587"/>
                </a:lnTo>
                <a:lnTo>
                  <a:pt x="873" y="596"/>
                </a:lnTo>
                <a:lnTo>
                  <a:pt x="881" y="605"/>
                </a:lnTo>
                <a:lnTo>
                  <a:pt x="888" y="613"/>
                </a:lnTo>
                <a:lnTo>
                  <a:pt x="896" y="622"/>
                </a:lnTo>
                <a:lnTo>
                  <a:pt x="904" y="629"/>
                </a:lnTo>
                <a:lnTo>
                  <a:pt x="914" y="636"/>
                </a:lnTo>
                <a:lnTo>
                  <a:pt x="924" y="642"/>
                </a:lnTo>
                <a:lnTo>
                  <a:pt x="934" y="648"/>
                </a:lnTo>
                <a:lnTo>
                  <a:pt x="945" y="652"/>
                </a:lnTo>
                <a:lnTo>
                  <a:pt x="945" y="652"/>
                </a:lnTo>
                <a:lnTo>
                  <a:pt x="933" y="684"/>
                </a:lnTo>
                <a:lnTo>
                  <a:pt x="927" y="699"/>
                </a:lnTo>
                <a:lnTo>
                  <a:pt x="919" y="715"/>
                </a:lnTo>
                <a:lnTo>
                  <a:pt x="919" y="715"/>
                </a:lnTo>
                <a:close/>
                <a:moveTo>
                  <a:pt x="508" y="357"/>
                </a:moveTo>
                <a:lnTo>
                  <a:pt x="508" y="357"/>
                </a:lnTo>
                <a:lnTo>
                  <a:pt x="492" y="358"/>
                </a:lnTo>
                <a:lnTo>
                  <a:pt x="477" y="360"/>
                </a:lnTo>
                <a:lnTo>
                  <a:pt x="463" y="363"/>
                </a:lnTo>
                <a:lnTo>
                  <a:pt x="449" y="369"/>
                </a:lnTo>
                <a:lnTo>
                  <a:pt x="437" y="375"/>
                </a:lnTo>
                <a:lnTo>
                  <a:pt x="424" y="383"/>
                </a:lnTo>
                <a:lnTo>
                  <a:pt x="412" y="391"/>
                </a:lnTo>
                <a:lnTo>
                  <a:pt x="401" y="401"/>
                </a:lnTo>
                <a:lnTo>
                  <a:pt x="391" y="412"/>
                </a:lnTo>
                <a:lnTo>
                  <a:pt x="383" y="423"/>
                </a:lnTo>
                <a:lnTo>
                  <a:pt x="375" y="436"/>
                </a:lnTo>
                <a:lnTo>
                  <a:pt x="369" y="449"/>
                </a:lnTo>
                <a:lnTo>
                  <a:pt x="364" y="463"/>
                </a:lnTo>
                <a:lnTo>
                  <a:pt x="360" y="477"/>
                </a:lnTo>
                <a:lnTo>
                  <a:pt x="358" y="492"/>
                </a:lnTo>
                <a:lnTo>
                  <a:pt x="357" y="508"/>
                </a:lnTo>
                <a:lnTo>
                  <a:pt x="357" y="508"/>
                </a:lnTo>
                <a:lnTo>
                  <a:pt x="358" y="523"/>
                </a:lnTo>
                <a:lnTo>
                  <a:pt x="360" y="538"/>
                </a:lnTo>
                <a:lnTo>
                  <a:pt x="364" y="552"/>
                </a:lnTo>
                <a:lnTo>
                  <a:pt x="369" y="566"/>
                </a:lnTo>
                <a:lnTo>
                  <a:pt x="375" y="580"/>
                </a:lnTo>
                <a:lnTo>
                  <a:pt x="383" y="592"/>
                </a:lnTo>
                <a:lnTo>
                  <a:pt x="391" y="604"/>
                </a:lnTo>
                <a:lnTo>
                  <a:pt x="401" y="614"/>
                </a:lnTo>
                <a:lnTo>
                  <a:pt x="412" y="624"/>
                </a:lnTo>
                <a:lnTo>
                  <a:pt x="424" y="633"/>
                </a:lnTo>
                <a:lnTo>
                  <a:pt x="437" y="640"/>
                </a:lnTo>
                <a:lnTo>
                  <a:pt x="449" y="647"/>
                </a:lnTo>
                <a:lnTo>
                  <a:pt x="463" y="652"/>
                </a:lnTo>
                <a:lnTo>
                  <a:pt x="477" y="655"/>
                </a:lnTo>
                <a:lnTo>
                  <a:pt x="492" y="657"/>
                </a:lnTo>
                <a:lnTo>
                  <a:pt x="508" y="658"/>
                </a:lnTo>
                <a:lnTo>
                  <a:pt x="508" y="658"/>
                </a:lnTo>
                <a:lnTo>
                  <a:pt x="523" y="657"/>
                </a:lnTo>
                <a:lnTo>
                  <a:pt x="538" y="655"/>
                </a:lnTo>
                <a:lnTo>
                  <a:pt x="552" y="652"/>
                </a:lnTo>
                <a:lnTo>
                  <a:pt x="566" y="647"/>
                </a:lnTo>
                <a:lnTo>
                  <a:pt x="580" y="640"/>
                </a:lnTo>
                <a:lnTo>
                  <a:pt x="592" y="633"/>
                </a:lnTo>
                <a:lnTo>
                  <a:pt x="604" y="624"/>
                </a:lnTo>
                <a:lnTo>
                  <a:pt x="615" y="614"/>
                </a:lnTo>
                <a:lnTo>
                  <a:pt x="624" y="604"/>
                </a:lnTo>
                <a:lnTo>
                  <a:pt x="633" y="592"/>
                </a:lnTo>
                <a:lnTo>
                  <a:pt x="640" y="580"/>
                </a:lnTo>
                <a:lnTo>
                  <a:pt x="647" y="566"/>
                </a:lnTo>
                <a:lnTo>
                  <a:pt x="652" y="552"/>
                </a:lnTo>
                <a:lnTo>
                  <a:pt x="655" y="538"/>
                </a:lnTo>
                <a:lnTo>
                  <a:pt x="658" y="523"/>
                </a:lnTo>
                <a:lnTo>
                  <a:pt x="659" y="508"/>
                </a:lnTo>
                <a:lnTo>
                  <a:pt x="659" y="508"/>
                </a:lnTo>
                <a:lnTo>
                  <a:pt x="658" y="492"/>
                </a:lnTo>
                <a:lnTo>
                  <a:pt x="655" y="477"/>
                </a:lnTo>
                <a:lnTo>
                  <a:pt x="652" y="463"/>
                </a:lnTo>
                <a:lnTo>
                  <a:pt x="647" y="449"/>
                </a:lnTo>
                <a:lnTo>
                  <a:pt x="640" y="436"/>
                </a:lnTo>
                <a:lnTo>
                  <a:pt x="633" y="423"/>
                </a:lnTo>
                <a:lnTo>
                  <a:pt x="624" y="412"/>
                </a:lnTo>
                <a:lnTo>
                  <a:pt x="615" y="401"/>
                </a:lnTo>
                <a:lnTo>
                  <a:pt x="604" y="391"/>
                </a:lnTo>
                <a:lnTo>
                  <a:pt x="592" y="383"/>
                </a:lnTo>
                <a:lnTo>
                  <a:pt x="580" y="375"/>
                </a:lnTo>
                <a:lnTo>
                  <a:pt x="566" y="369"/>
                </a:lnTo>
                <a:lnTo>
                  <a:pt x="552" y="363"/>
                </a:lnTo>
                <a:lnTo>
                  <a:pt x="538" y="360"/>
                </a:lnTo>
                <a:lnTo>
                  <a:pt x="523" y="358"/>
                </a:lnTo>
                <a:lnTo>
                  <a:pt x="508" y="357"/>
                </a:lnTo>
                <a:lnTo>
                  <a:pt x="508" y="357"/>
                </a:lnTo>
                <a:close/>
                <a:moveTo>
                  <a:pt x="508" y="567"/>
                </a:moveTo>
                <a:lnTo>
                  <a:pt x="508" y="567"/>
                </a:lnTo>
                <a:lnTo>
                  <a:pt x="496" y="566"/>
                </a:lnTo>
                <a:lnTo>
                  <a:pt x="485" y="563"/>
                </a:lnTo>
                <a:lnTo>
                  <a:pt x="475" y="558"/>
                </a:lnTo>
                <a:lnTo>
                  <a:pt x="466" y="550"/>
                </a:lnTo>
                <a:lnTo>
                  <a:pt x="459" y="541"/>
                </a:lnTo>
                <a:lnTo>
                  <a:pt x="454" y="531"/>
                </a:lnTo>
                <a:lnTo>
                  <a:pt x="449" y="520"/>
                </a:lnTo>
                <a:lnTo>
                  <a:pt x="448" y="508"/>
                </a:lnTo>
                <a:lnTo>
                  <a:pt x="448" y="508"/>
                </a:lnTo>
                <a:lnTo>
                  <a:pt x="449" y="495"/>
                </a:lnTo>
                <a:lnTo>
                  <a:pt x="454" y="485"/>
                </a:lnTo>
                <a:lnTo>
                  <a:pt x="459" y="475"/>
                </a:lnTo>
                <a:lnTo>
                  <a:pt x="466" y="465"/>
                </a:lnTo>
                <a:lnTo>
                  <a:pt x="475" y="459"/>
                </a:lnTo>
                <a:lnTo>
                  <a:pt x="485" y="454"/>
                </a:lnTo>
                <a:lnTo>
                  <a:pt x="496" y="449"/>
                </a:lnTo>
                <a:lnTo>
                  <a:pt x="508" y="448"/>
                </a:lnTo>
                <a:lnTo>
                  <a:pt x="508" y="448"/>
                </a:lnTo>
                <a:lnTo>
                  <a:pt x="520" y="449"/>
                </a:lnTo>
                <a:lnTo>
                  <a:pt x="531" y="454"/>
                </a:lnTo>
                <a:lnTo>
                  <a:pt x="542" y="459"/>
                </a:lnTo>
                <a:lnTo>
                  <a:pt x="550" y="465"/>
                </a:lnTo>
                <a:lnTo>
                  <a:pt x="558" y="475"/>
                </a:lnTo>
                <a:lnTo>
                  <a:pt x="563" y="485"/>
                </a:lnTo>
                <a:lnTo>
                  <a:pt x="566" y="495"/>
                </a:lnTo>
                <a:lnTo>
                  <a:pt x="567" y="508"/>
                </a:lnTo>
                <a:lnTo>
                  <a:pt x="567" y="508"/>
                </a:lnTo>
                <a:lnTo>
                  <a:pt x="566" y="520"/>
                </a:lnTo>
                <a:lnTo>
                  <a:pt x="563" y="531"/>
                </a:lnTo>
                <a:lnTo>
                  <a:pt x="558" y="541"/>
                </a:lnTo>
                <a:lnTo>
                  <a:pt x="550" y="550"/>
                </a:lnTo>
                <a:lnTo>
                  <a:pt x="542" y="558"/>
                </a:lnTo>
                <a:lnTo>
                  <a:pt x="531" y="563"/>
                </a:lnTo>
                <a:lnTo>
                  <a:pt x="520" y="566"/>
                </a:lnTo>
                <a:lnTo>
                  <a:pt x="508" y="567"/>
                </a:lnTo>
                <a:lnTo>
                  <a:pt x="508" y="567"/>
                </a:lnTo>
                <a:close/>
              </a:path>
            </a:pathLst>
          </a:custGeom>
          <a:solidFill>
            <a:srgbClr val="0070C0"/>
          </a:solidFill>
          <a:ln>
            <a:noFill/>
          </a:ln>
        </p:spPr>
        <p:txBody>
          <a:bodyPr vert="horz" wrap="square" lIns="68580" tIns="34290" rIns="68580" bIns="34290" numCol="1" anchor="t" anchorCtr="0" compatLnSpc="1"/>
          <a:p>
            <a:endParaRPr lang="zh-CN" altLang="en-US" sz="1350">
              <a:solidFill>
                <a:schemeClr val="tx2"/>
              </a:solidFill>
            </a:endParaRPr>
          </a:p>
        </p:txBody>
      </p:sp>
      <p:pic>
        <p:nvPicPr>
          <p:cNvPr id="6" name="图片 5" descr="32303235303833393b32303235313635373bb4a6c0edc6f7"/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986155" y="4450715"/>
            <a:ext cx="401955" cy="401955"/>
          </a:xfrm>
          <a:prstGeom prst="rect">
            <a:avLst/>
          </a:prstGeom>
        </p:spPr>
      </p:pic>
      <p:sp>
        <p:nvSpPr>
          <p:cNvPr id="7" name="文本框 6"/>
          <p:cNvSpPr txBox="1"/>
          <p:nvPr/>
        </p:nvSpPr>
        <p:spPr>
          <a:xfrm>
            <a:off x="502285" y="4885690"/>
            <a:ext cx="1458595" cy="33718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algn="ctr"/>
            <a:r>
              <a:rPr lang="en-US" sz="800">
                <a:latin typeface="Arial" panose="020B0604020202020204" pitchFamily="34" charset="0"/>
                <a:cs typeface="Arial" panose="020B0604020202020204" pitchFamily="34" charset="0"/>
              </a:rPr>
              <a:t>ZTE </a:t>
            </a:r>
            <a:r>
              <a:rPr sz="800">
                <a:latin typeface="Arial" panose="020B0604020202020204" pitchFamily="34" charset="0"/>
                <a:cs typeface="Arial" panose="020B0604020202020204" pitchFamily="34" charset="0"/>
              </a:rPr>
              <a:t>Chipset </a:t>
            </a:r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sz="800">
                <a:latin typeface="Arial" panose="020B0604020202020204" pitchFamily="34" charset="0"/>
                <a:cs typeface="Arial" panose="020B0604020202020204" pitchFamily="34" charset="0"/>
              </a:rPr>
              <a:t>High Performance Solution</a:t>
            </a:r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6" name="图片 15" descr="32313538383939383b32313538383033363bcec2b6c8bcc6"/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3863340" y="4450715"/>
            <a:ext cx="455930" cy="455930"/>
          </a:xfrm>
          <a:prstGeom prst="rect">
            <a:avLst/>
          </a:prstGeom>
        </p:spPr>
      </p:pic>
      <p:sp>
        <p:nvSpPr>
          <p:cNvPr id="17" name="文本框 16"/>
          <p:cNvSpPr txBox="1"/>
          <p:nvPr/>
        </p:nvSpPr>
        <p:spPr>
          <a:xfrm>
            <a:off x="3463290" y="4933315"/>
            <a:ext cx="1268730" cy="33718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algn="ctr"/>
            <a:r>
              <a:rPr lang="en-US" altLang="zh-CN" sz="800">
                <a:latin typeface="Arial" panose="020B0604020202020204" pitchFamily="34" charset="0"/>
                <a:cs typeface="Arial" panose="020B0604020202020204" pitchFamily="34" charset="0"/>
              </a:rPr>
              <a:t>Wide Working Temp</a:t>
            </a:r>
            <a:endParaRPr lang="en-US" altLang="zh-CN" sz="8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altLang="zh-CN" sz="800">
                <a:latin typeface="Arial" panose="020B0604020202020204" pitchFamily="34" charset="0"/>
                <a:cs typeface="Arial" panose="020B0604020202020204" pitchFamily="34" charset="0"/>
              </a:rPr>
              <a:t> -30℃～+60℃</a:t>
            </a:r>
            <a:endParaRPr lang="en-US" altLang="zh-CN"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0" name="图片 49" descr="32313535383633363b32313535383638363bcdf8c2e7bdd3bfdacdf8cfdfbdd3bfda"/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2423160" y="4450715"/>
            <a:ext cx="405130" cy="405130"/>
          </a:xfrm>
          <a:prstGeom prst="rect">
            <a:avLst/>
          </a:prstGeom>
        </p:spPr>
      </p:pic>
      <p:sp>
        <p:nvSpPr>
          <p:cNvPr id="8" name="文本框 7"/>
          <p:cNvSpPr txBox="1"/>
          <p:nvPr/>
        </p:nvSpPr>
        <p:spPr>
          <a:xfrm>
            <a:off x="2158365" y="4896485"/>
            <a:ext cx="1005840" cy="33718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algn="ctr"/>
            <a:r>
              <a:rPr lang="en-US" altLang="zh-CN" sz="800">
                <a:latin typeface="Arial" panose="020B0604020202020204" pitchFamily="34" charset="0"/>
                <a:cs typeface="Arial" panose="020B0604020202020204" pitchFamily="34" charset="0"/>
              </a:rPr>
              <a:t>PD POE Supply</a:t>
            </a:r>
            <a:endParaRPr lang="en-US" altLang="zh-CN" sz="8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altLang="zh-CN" sz="8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zh-CN" altLang="en-US" sz="800" spc="15" dirty="0">
                <a:solidFill>
                  <a:srgbClr val="313130"/>
                </a:solidFill>
                <a:latin typeface="Arial" panose="020B0604020202020204" pitchFamily="34" charset="0"/>
                <a:cs typeface="Calibri" panose="020F0502020204030204"/>
                <a:sym typeface="+mn-ea"/>
              </a:rPr>
              <a:t>+24~+57V</a:t>
            </a:r>
            <a:r>
              <a:rPr lang="en-US" altLang="zh-CN" sz="800" spc="15" dirty="0">
                <a:solidFill>
                  <a:srgbClr val="313130"/>
                </a:solidFill>
                <a:latin typeface="Arial" panose="020B0604020202020204" pitchFamily="34" charset="0"/>
                <a:cs typeface="Calibri" panose="020F0502020204030204"/>
                <a:sym typeface="+mn-ea"/>
              </a:rPr>
              <a:t> </a:t>
            </a:r>
            <a:r>
              <a:rPr lang="zh-CN" altLang="en-US" sz="800" spc="15" dirty="0">
                <a:solidFill>
                  <a:srgbClr val="313130"/>
                </a:solidFill>
                <a:latin typeface="Arial" panose="020B0604020202020204" pitchFamily="34" charset="0"/>
                <a:cs typeface="Calibri" panose="020F0502020204030204"/>
                <a:sym typeface="+mn-ea"/>
              </a:rPr>
              <a:t>DC</a:t>
            </a:r>
            <a:endParaRPr lang="en-US" altLang="zh-CN"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" name="图片 1" descr="V2808-1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2923540" y="7731760"/>
            <a:ext cx="2301240" cy="1085215"/>
          </a:xfrm>
          <a:prstGeom prst="rect">
            <a:avLst/>
          </a:prstGeom>
        </p:spPr>
      </p:pic>
      <p:pic>
        <p:nvPicPr>
          <p:cNvPr id="201" name="图片 200"/>
          <p:cNvPicPr>
            <a:picLocks noChangeAspect="1"/>
          </p:cNvPicPr>
          <p:nvPr/>
        </p:nvPicPr>
        <p:blipFill>
          <a:blip r:embed="rId12" cstate="screen"/>
          <a:stretch>
            <a:fillRect/>
          </a:stretch>
        </p:blipFill>
        <p:spPr>
          <a:xfrm>
            <a:off x="6206823" y="8068757"/>
            <a:ext cx="350705" cy="378027"/>
          </a:xfrm>
          <a:prstGeom prst="rect">
            <a:avLst/>
          </a:prstGeom>
        </p:spPr>
      </p:pic>
      <p:sp>
        <p:nvSpPr>
          <p:cNvPr id="65" name="文本框 64"/>
          <p:cNvSpPr txBox="1"/>
          <p:nvPr/>
        </p:nvSpPr>
        <p:spPr>
          <a:xfrm>
            <a:off x="6557645" y="8095615"/>
            <a:ext cx="737870" cy="24511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1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OLT</a:t>
            </a:r>
            <a:endParaRPr lang="en-US" altLang="zh-CN" sz="10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cxnSp>
        <p:nvCxnSpPr>
          <p:cNvPr id="67" name="直接连接符 66"/>
          <p:cNvCxnSpPr/>
          <p:nvPr/>
        </p:nvCxnSpPr>
        <p:spPr bwMode="auto">
          <a:xfrm flipH="1">
            <a:off x="4498340" y="8361680"/>
            <a:ext cx="1710055" cy="0"/>
          </a:xfrm>
          <a:prstGeom prst="line">
            <a:avLst/>
          </a:prstGeom>
          <a:noFill/>
          <a:ln w="12700" cap="flat" cmpd="sng" algn="ctr">
            <a:solidFill>
              <a:srgbClr val="FF69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71" name="文本框 70"/>
          <p:cNvSpPr txBox="1"/>
          <p:nvPr/>
        </p:nvSpPr>
        <p:spPr>
          <a:xfrm>
            <a:off x="5445760" y="8476615"/>
            <a:ext cx="582930" cy="24511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1000">
                <a:solidFill>
                  <a:srgbClr val="808080"/>
                </a:solidFill>
                <a:sym typeface="+mn-ea"/>
              </a:rPr>
              <a:t>Splitter</a:t>
            </a:r>
            <a:endParaRPr lang="en-US" altLang="zh-CN" sz="1000" dirty="0">
              <a:solidFill>
                <a:srgbClr val="808080"/>
              </a:solidFill>
              <a:sym typeface="+mn-ea"/>
            </a:endParaRPr>
          </a:p>
        </p:txBody>
      </p:sp>
      <p:grpSp>
        <p:nvGrpSpPr>
          <p:cNvPr id="99" name="组合 251"/>
          <p:cNvGrpSpPr/>
          <p:nvPr/>
        </p:nvGrpSpPr>
        <p:grpSpPr bwMode="auto">
          <a:xfrm rot="0">
            <a:off x="5920105" y="7318375"/>
            <a:ext cx="965835" cy="590550"/>
            <a:chOff x="1240776" y="1956725"/>
            <a:chExt cx="896599" cy="422048"/>
          </a:xfrm>
        </p:grpSpPr>
        <p:grpSp>
          <p:nvGrpSpPr>
            <p:cNvPr id="100" name="Group 203"/>
            <p:cNvGrpSpPr/>
            <p:nvPr/>
          </p:nvGrpSpPr>
          <p:grpSpPr bwMode="auto">
            <a:xfrm>
              <a:off x="1240776" y="1956725"/>
              <a:ext cx="896599" cy="422048"/>
              <a:chOff x="1196" y="371"/>
              <a:chExt cx="783" cy="592"/>
            </a:xfrm>
          </p:grpSpPr>
          <p:sp>
            <p:nvSpPr>
              <p:cNvPr id="101" name="Freeform 204"/>
              <p:cNvSpPr>
                <a:spLocks noEditPoints="1"/>
              </p:cNvSpPr>
              <p:nvPr/>
            </p:nvSpPr>
            <p:spPr bwMode="auto">
              <a:xfrm>
                <a:off x="1196" y="371"/>
                <a:ext cx="704" cy="489"/>
              </a:xfrm>
              <a:custGeom>
                <a:avLst/>
                <a:gdLst>
                  <a:gd name="T0" fmla="*/ 895 w 390"/>
                  <a:gd name="T1" fmla="*/ 153 h 317"/>
                  <a:gd name="T2" fmla="*/ 525 w 390"/>
                  <a:gd name="T3" fmla="*/ 93 h 317"/>
                  <a:gd name="T4" fmla="*/ 280 w 390"/>
                  <a:gd name="T5" fmla="*/ 253 h 317"/>
                  <a:gd name="T6" fmla="*/ 361 w 390"/>
                  <a:gd name="T7" fmla="*/ 508 h 317"/>
                  <a:gd name="T8" fmla="*/ 713 w 390"/>
                  <a:gd name="T9" fmla="*/ 575 h 317"/>
                  <a:gd name="T10" fmla="*/ 1000 w 390"/>
                  <a:gd name="T11" fmla="*/ 398 h 317"/>
                  <a:gd name="T12" fmla="*/ 895 w 390"/>
                  <a:gd name="T13" fmla="*/ 153 h 317"/>
                  <a:gd name="T14" fmla="*/ 939 w 390"/>
                  <a:gd name="T15" fmla="*/ 376 h 317"/>
                  <a:gd name="T16" fmla="*/ 681 w 390"/>
                  <a:gd name="T17" fmla="*/ 540 h 317"/>
                  <a:gd name="T18" fmla="*/ 361 w 390"/>
                  <a:gd name="T19" fmla="*/ 477 h 317"/>
                  <a:gd name="T20" fmla="*/ 292 w 390"/>
                  <a:gd name="T21" fmla="*/ 247 h 317"/>
                  <a:gd name="T22" fmla="*/ 511 w 390"/>
                  <a:gd name="T23" fmla="*/ 105 h 317"/>
                  <a:gd name="T24" fmla="*/ 850 w 390"/>
                  <a:gd name="T25" fmla="*/ 159 h 317"/>
                  <a:gd name="T26" fmla="*/ 939 w 390"/>
                  <a:gd name="T27" fmla="*/ 376 h 317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0" t="0" r="r" b="b"/>
                <a:pathLst>
                  <a:path w="390" h="317">
                    <a:moveTo>
                      <a:pt x="275" y="64"/>
                    </a:moveTo>
                    <a:cubicBezTo>
                      <a:pt x="252" y="0"/>
                      <a:pt x="213" y="12"/>
                      <a:pt x="161" y="39"/>
                    </a:cubicBezTo>
                    <a:cubicBezTo>
                      <a:pt x="65" y="33"/>
                      <a:pt x="86" y="106"/>
                      <a:pt x="86" y="106"/>
                    </a:cubicBezTo>
                    <a:cubicBezTo>
                      <a:pt x="0" y="190"/>
                      <a:pt x="111" y="213"/>
                      <a:pt x="111" y="213"/>
                    </a:cubicBezTo>
                    <a:cubicBezTo>
                      <a:pt x="140" y="317"/>
                      <a:pt x="219" y="242"/>
                      <a:pt x="219" y="242"/>
                    </a:cubicBezTo>
                    <a:cubicBezTo>
                      <a:pt x="325" y="275"/>
                      <a:pt x="307" y="167"/>
                      <a:pt x="307" y="167"/>
                    </a:cubicBezTo>
                    <a:cubicBezTo>
                      <a:pt x="390" y="98"/>
                      <a:pt x="275" y="64"/>
                      <a:pt x="275" y="64"/>
                    </a:cubicBezTo>
                    <a:close/>
                    <a:moveTo>
                      <a:pt x="288" y="158"/>
                    </a:moveTo>
                    <a:cubicBezTo>
                      <a:pt x="288" y="158"/>
                      <a:pt x="307" y="257"/>
                      <a:pt x="209" y="227"/>
                    </a:cubicBezTo>
                    <a:cubicBezTo>
                      <a:pt x="209" y="227"/>
                      <a:pt x="136" y="294"/>
                      <a:pt x="111" y="200"/>
                    </a:cubicBezTo>
                    <a:cubicBezTo>
                      <a:pt x="111" y="200"/>
                      <a:pt x="11" y="179"/>
                      <a:pt x="90" y="104"/>
                    </a:cubicBezTo>
                    <a:cubicBezTo>
                      <a:pt x="90" y="104"/>
                      <a:pt x="69" y="39"/>
                      <a:pt x="157" y="44"/>
                    </a:cubicBezTo>
                    <a:cubicBezTo>
                      <a:pt x="202" y="18"/>
                      <a:pt x="238" y="8"/>
                      <a:pt x="261" y="67"/>
                    </a:cubicBezTo>
                    <a:cubicBezTo>
                      <a:pt x="261" y="67"/>
                      <a:pt x="363" y="96"/>
                      <a:pt x="288" y="158"/>
                    </a:cubicBezTo>
                    <a:close/>
                  </a:path>
                </a:pathLst>
              </a:custGeom>
              <a:solidFill>
                <a:srgbClr val="5D7695"/>
              </a:solidFill>
              <a:ln w="9525">
                <a:solidFill>
                  <a:srgbClr val="666699"/>
                </a:solidFill>
                <a:round/>
              </a:ln>
            </p:spPr>
            <p:txBody>
              <a:bodyPr/>
              <a:lstStyle/>
              <a:p>
                <a:pPr>
                  <a:buNone/>
                </a:pPr>
                <a:endParaRPr lang="zh-CN" altLang="en-US" sz="2400"/>
              </a:p>
            </p:txBody>
          </p:sp>
          <p:sp>
            <p:nvSpPr>
              <p:cNvPr id="102" name="Freeform 205"/>
              <p:cNvSpPr/>
              <p:nvPr/>
            </p:nvSpPr>
            <p:spPr bwMode="auto">
              <a:xfrm>
                <a:off x="1212" y="387"/>
                <a:ext cx="767" cy="576"/>
              </a:xfrm>
              <a:custGeom>
                <a:avLst/>
                <a:gdLst>
                  <a:gd name="T0" fmla="*/ 1169 w 357"/>
                  <a:gd name="T1" fmla="*/ 236 h 288"/>
                  <a:gd name="T2" fmla="*/ 1298 w 357"/>
                  <a:gd name="T3" fmla="*/ 604 h 288"/>
                  <a:gd name="T4" fmla="*/ 928 w 357"/>
                  <a:gd name="T5" fmla="*/ 884 h 288"/>
                  <a:gd name="T6" fmla="*/ 466 w 357"/>
                  <a:gd name="T7" fmla="*/ 772 h 288"/>
                  <a:gd name="T8" fmla="*/ 370 w 357"/>
                  <a:gd name="T9" fmla="*/ 384 h 288"/>
                  <a:gd name="T10" fmla="*/ 683 w 357"/>
                  <a:gd name="T11" fmla="*/ 140 h 288"/>
                  <a:gd name="T12" fmla="*/ 1169 w 357"/>
                  <a:gd name="T13" fmla="*/ 236 h 28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357" h="288">
                    <a:moveTo>
                      <a:pt x="253" y="59"/>
                    </a:moveTo>
                    <a:cubicBezTo>
                      <a:pt x="253" y="59"/>
                      <a:pt x="357" y="88"/>
                      <a:pt x="281" y="151"/>
                    </a:cubicBezTo>
                    <a:cubicBezTo>
                      <a:pt x="281" y="151"/>
                      <a:pt x="300" y="250"/>
                      <a:pt x="201" y="221"/>
                    </a:cubicBezTo>
                    <a:cubicBezTo>
                      <a:pt x="201" y="221"/>
                      <a:pt x="127" y="288"/>
                      <a:pt x="101" y="193"/>
                    </a:cubicBezTo>
                    <a:cubicBezTo>
                      <a:pt x="101" y="193"/>
                      <a:pt x="0" y="172"/>
                      <a:pt x="80" y="96"/>
                    </a:cubicBezTo>
                    <a:cubicBezTo>
                      <a:pt x="80" y="96"/>
                      <a:pt x="59" y="31"/>
                      <a:pt x="148" y="35"/>
                    </a:cubicBezTo>
                    <a:cubicBezTo>
                      <a:pt x="194" y="10"/>
                      <a:pt x="230" y="0"/>
                      <a:pt x="253" y="59"/>
                    </a:cubicBezTo>
                  </a:path>
                </a:pathLst>
              </a:custGeom>
              <a:solidFill>
                <a:srgbClr val="006699"/>
              </a:solidFill>
              <a:ln w="9525">
                <a:solidFill>
                  <a:srgbClr val="666699"/>
                </a:solidFill>
                <a:round/>
              </a:ln>
            </p:spPr>
            <p:txBody>
              <a:bodyPr/>
              <a:lstStyle/>
              <a:p>
                <a:pPr>
                  <a:buNone/>
                </a:pPr>
                <a:endParaRPr lang="zh-CN" altLang="en-US" sz="2400"/>
              </a:p>
            </p:txBody>
          </p:sp>
          <p:sp>
            <p:nvSpPr>
              <p:cNvPr id="103" name="Freeform 209"/>
              <p:cNvSpPr/>
              <p:nvPr/>
            </p:nvSpPr>
            <p:spPr bwMode="auto">
              <a:xfrm>
                <a:off x="1634" y="513"/>
                <a:ext cx="12" cy="20"/>
              </a:xfrm>
              <a:custGeom>
                <a:avLst/>
                <a:gdLst>
                  <a:gd name="T0" fmla="*/ 8 w 6"/>
                  <a:gd name="T1" fmla="*/ 36 h 10"/>
                  <a:gd name="T2" fmla="*/ 4 w 6"/>
                  <a:gd name="T3" fmla="*/ 36 h 10"/>
                  <a:gd name="T4" fmla="*/ 0 w 6"/>
                  <a:gd name="T5" fmla="*/ 32 h 10"/>
                  <a:gd name="T6" fmla="*/ 12 w 6"/>
                  <a:gd name="T7" fmla="*/ 4 h 10"/>
                  <a:gd name="T8" fmla="*/ 20 w 6"/>
                  <a:gd name="T9" fmla="*/ 4 h 10"/>
                  <a:gd name="T10" fmla="*/ 24 w 6"/>
                  <a:gd name="T11" fmla="*/ 8 h 10"/>
                  <a:gd name="T12" fmla="*/ 8 w 6"/>
                  <a:gd name="T13" fmla="*/ 36 h 10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6" h="10">
                    <a:moveTo>
                      <a:pt x="2" y="9"/>
                    </a:moveTo>
                    <a:cubicBezTo>
                      <a:pt x="2" y="10"/>
                      <a:pt x="1" y="10"/>
                      <a:pt x="1" y="9"/>
                    </a:cubicBezTo>
                    <a:cubicBezTo>
                      <a:pt x="0" y="9"/>
                      <a:pt x="0" y="8"/>
                      <a:pt x="0" y="8"/>
                    </a:cubicBezTo>
                    <a:cubicBezTo>
                      <a:pt x="3" y="1"/>
                      <a:pt x="3" y="1"/>
                      <a:pt x="3" y="1"/>
                    </a:cubicBezTo>
                    <a:cubicBezTo>
                      <a:pt x="3" y="0"/>
                      <a:pt x="4" y="0"/>
                      <a:pt x="5" y="1"/>
                    </a:cubicBezTo>
                    <a:cubicBezTo>
                      <a:pt x="6" y="1"/>
                      <a:pt x="6" y="2"/>
                      <a:pt x="6" y="2"/>
                    </a:cubicBezTo>
                    <a:lnTo>
                      <a:pt x="2" y="9"/>
                    </a:lnTo>
                    <a:close/>
                  </a:path>
                </a:pathLst>
              </a:custGeom>
              <a:solidFill>
                <a:srgbClr val="D3DBE4"/>
              </a:solidFill>
              <a:ln w="9525">
                <a:solidFill>
                  <a:srgbClr val="666699"/>
                </a:solidFill>
                <a:round/>
              </a:ln>
            </p:spPr>
            <p:txBody>
              <a:bodyPr/>
              <a:lstStyle/>
              <a:p>
                <a:pPr>
                  <a:buNone/>
                </a:pPr>
                <a:endParaRPr lang="zh-CN" altLang="en-US" sz="2400"/>
              </a:p>
            </p:txBody>
          </p:sp>
        </p:grpSp>
        <p:sp>
          <p:nvSpPr>
            <p:cNvPr id="104" name="TextBox 253"/>
            <p:cNvSpPr txBox="1">
              <a:spLocks noChangeArrowheads="1"/>
            </p:cNvSpPr>
            <p:nvPr/>
          </p:nvSpPr>
          <p:spPr bwMode="auto">
            <a:xfrm>
              <a:off x="1269282" y="2059287"/>
              <a:ext cx="818326" cy="16428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buNone/>
              </a:pPr>
              <a:r>
                <a:rPr lang="en-US" altLang="zh-CN" sz="900" dirty="0">
                  <a:solidFill>
                    <a:schemeClr val="bg1"/>
                  </a:solidFill>
                  <a:latin typeface="微软雅黑" panose="020B0503020204020204" charset="-122"/>
                  <a:ea typeface="微软雅黑" panose="020B0503020204020204" charset="-122"/>
                </a:rPr>
                <a:t>Internet</a:t>
              </a:r>
              <a:endParaRPr lang="en-US" altLang="zh-CN" sz="900" b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</p:grpSp>
      <p:cxnSp>
        <p:nvCxnSpPr>
          <p:cNvPr id="107" name="直接连接符 106"/>
          <p:cNvCxnSpPr>
            <a:endCxn id="201" idx="0"/>
          </p:cNvCxnSpPr>
          <p:nvPr/>
        </p:nvCxnSpPr>
        <p:spPr bwMode="auto">
          <a:xfrm flipH="1">
            <a:off x="6382385" y="7776845"/>
            <a:ext cx="6350" cy="292100"/>
          </a:xfrm>
          <a:prstGeom prst="line">
            <a:avLst/>
          </a:prstGeom>
          <a:noFill/>
          <a:ln w="12700" cap="flat" cmpd="sng" algn="ctr">
            <a:solidFill>
              <a:srgbClr val="000000">
                <a:lumMod val="65000"/>
                <a:lumOff val="35000"/>
              </a:srgb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pic>
        <p:nvPicPr>
          <p:cNvPr id="64" name="图片 63"/>
          <p:cNvPicPr>
            <a:picLocks noChangeAspect="1"/>
          </p:cNvPicPr>
          <p:nvPr/>
        </p:nvPicPr>
        <p:blipFill>
          <a:blip r:embed="rId13" cstate="screen"/>
          <a:stretch>
            <a:fillRect/>
          </a:stretch>
        </p:blipFill>
        <p:spPr>
          <a:xfrm>
            <a:off x="5578475" y="8237220"/>
            <a:ext cx="219710" cy="245745"/>
          </a:xfrm>
          <a:prstGeom prst="rect">
            <a:avLst/>
          </a:prstGeom>
        </p:spPr>
      </p:pic>
      <p:sp>
        <p:nvSpPr>
          <p:cNvPr id="20" name="文本框 19"/>
          <p:cNvSpPr txBox="1"/>
          <p:nvPr/>
        </p:nvSpPr>
        <p:spPr>
          <a:xfrm>
            <a:off x="3623945" y="7821930"/>
            <a:ext cx="874395" cy="24511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1000">
                <a:solidFill>
                  <a:srgbClr val="808080"/>
                </a:solidFill>
                <a:sym typeface="+mn-ea"/>
              </a:rPr>
              <a:t>V2808PD-ZG</a:t>
            </a:r>
            <a:endParaRPr lang="en-US" altLang="zh-CN" sz="1000" dirty="0">
              <a:solidFill>
                <a:srgbClr val="808080"/>
              </a:solidFill>
              <a:sym typeface="+mn-ea"/>
            </a:endParaRPr>
          </a:p>
        </p:txBody>
      </p:sp>
      <p:pic>
        <p:nvPicPr>
          <p:cNvPr id="31778" name="Picture 13" descr="房子"/>
          <p:cNvPicPr>
            <a:picLocks noChangeAspect="1"/>
          </p:cNvPicPr>
          <p:nvPr/>
        </p:nvPicPr>
        <p:blipFill>
          <a:blip r:embed="rId1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497965" y="9439275"/>
            <a:ext cx="716280" cy="63373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22" name="Picture 13" descr="房子"/>
          <p:cNvPicPr>
            <a:picLocks noChangeAspect="1"/>
          </p:cNvPicPr>
          <p:nvPr/>
        </p:nvPicPr>
        <p:blipFill>
          <a:blip r:embed="rId1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3193415" y="9439275"/>
            <a:ext cx="716280" cy="63373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23" name="图片 22" descr="32313536313031373b32313536313032383bb1cabcc7b1beb5e7c4d4"/>
          <p:cNvPicPr>
            <a:picLocks noChangeAspect="1"/>
          </p:cNvPicPr>
          <p:nvPr/>
        </p:nvPicPr>
        <p:blipFill>
          <a:blip r:embed="rId15">
            <a:extLst>
              <a:ext uri="{96DAC541-7B7A-43D3-8B79-37D633B846F1}">
                <asvg:svgBlip xmlns:asvg="http://schemas.microsoft.com/office/drawing/2016/SVG/main" r:embed="rId16"/>
              </a:ext>
            </a:extLst>
          </a:blip>
          <a:stretch>
            <a:fillRect/>
          </a:stretch>
        </p:blipFill>
        <p:spPr>
          <a:xfrm>
            <a:off x="718185" y="8361045"/>
            <a:ext cx="274320" cy="274320"/>
          </a:xfrm>
          <a:prstGeom prst="rect">
            <a:avLst/>
          </a:prstGeom>
        </p:spPr>
      </p:pic>
      <p:pic>
        <p:nvPicPr>
          <p:cNvPr id="31" name="图片 30"/>
          <p:cNvPicPr/>
          <p:nvPr/>
        </p:nvPicPr>
        <p:blipFill>
          <a:blip r:embed="rId17"/>
          <a:stretch>
            <a:fillRect/>
          </a:stretch>
        </p:blipFill>
        <p:spPr>
          <a:xfrm>
            <a:off x="1753870" y="8161655"/>
            <a:ext cx="273050" cy="22542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32" name="object 28"/>
          <p:cNvSpPr/>
          <p:nvPr/>
        </p:nvSpPr>
        <p:spPr>
          <a:xfrm>
            <a:off x="493395" y="7371715"/>
            <a:ext cx="1692275" cy="1426210"/>
          </a:xfrm>
          <a:custGeom>
            <a:avLst/>
            <a:gdLst/>
            <a:ahLst/>
            <a:cxnLst/>
            <a:rect l="l" t="t" r="r" b="b"/>
            <a:pathLst>
              <a:path w="3194684" h="1347470">
                <a:moveTo>
                  <a:pt x="0" y="471170"/>
                </a:moveTo>
                <a:lnTo>
                  <a:pt x="1593722" y="0"/>
                </a:lnTo>
                <a:lnTo>
                  <a:pt x="2537714" y="282702"/>
                </a:lnTo>
                <a:lnTo>
                  <a:pt x="2537714" y="111633"/>
                </a:lnTo>
                <a:lnTo>
                  <a:pt x="2756535" y="111633"/>
                </a:lnTo>
                <a:lnTo>
                  <a:pt x="2756535" y="331597"/>
                </a:lnTo>
                <a:lnTo>
                  <a:pt x="3194303" y="474726"/>
                </a:lnTo>
                <a:lnTo>
                  <a:pt x="3194303" y="534035"/>
                </a:lnTo>
                <a:lnTo>
                  <a:pt x="2975483" y="534035"/>
                </a:lnTo>
                <a:lnTo>
                  <a:pt x="2975483" y="1347216"/>
                </a:lnTo>
                <a:lnTo>
                  <a:pt x="218820" y="1347216"/>
                </a:lnTo>
                <a:lnTo>
                  <a:pt x="225678" y="534035"/>
                </a:lnTo>
                <a:lnTo>
                  <a:pt x="0" y="534035"/>
                </a:lnTo>
                <a:lnTo>
                  <a:pt x="0" y="471170"/>
                </a:lnTo>
                <a:close/>
              </a:path>
            </a:pathLst>
          </a:custGeom>
          <a:ln w="57912">
            <a:solidFill>
              <a:srgbClr val="80C9FF">
                <a:alpha val="53000"/>
              </a:srgbClr>
            </a:solidFill>
          </a:ln>
        </p:spPr>
        <p:txBody>
          <a:bodyPr wrap="square" lIns="0" tIns="0" rIns="0" bIns="0" rtlCol="0"/>
          <a:p/>
        </p:txBody>
      </p:sp>
      <p:sp>
        <p:nvSpPr>
          <p:cNvPr id="34" name="Freeform 131"/>
          <p:cNvSpPr/>
          <p:nvPr/>
        </p:nvSpPr>
        <p:spPr bwMode="auto">
          <a:xfrm rot="18795531">
            <a:off x="1282700" y="7894320"/>
            <a:ext cx="140970" cy="347980"/>
          </a:xfrm>
          <a:custGeom>
            <a:avLst/>
            <a:gdLst/>
            <a:ahLst/>
            <a:cxnLst>
              <a:cxn ang="0">
                <a:pos x="404" y="771"/>
              </a:cxn>
              <a:cxn ang="0">
                <a:pos x="87" y="0"/>
              </a:cxn>
              <a:cxn ang="0">
                <a:pos x="224" y="574"/>
              </a:cxn>
              <a:cxn ang="0">
                <a:pos x="0" y="466"/>
              </a:cxn>
              <a:cxn ang="0">
                <a:pos x="301" y="1294"/>
              </a:cxn>
              <a:cxn ang="0">
                <a:pos x="155" y="686"/>
              </a:cxn>
              <a:cxn ang="0">
                <a:pos x="404" y="771"/>
              </a:cxn>
            </a:cxnLst>
            <a:rect l="0" t="0" r="r" b="b"/>
            <a:pathLst>
              <a:path w="404" h="1294">
                <a:moveTo>
                  <a:pt x="404" y="771"/>
                </a:moveTo>
                <a:lnTo>
                  <a:pt x="87" y="0"/>
                </a:lnTo>
                <a:lnTo>
                  <a:pt x="224" y="574"/>
                </a:lnTo>
                <a:lnTo>
                  <a:pt x="0" y="466"/>
                </a:lnTo>
                <a:lnTo>
                  <a:pt x="301" y="1294"/>
                </a:lnTo>
                <a:lnTo>
                  <a:pt x="155" y="686"/>
                </a:lnTo>
                <a:lnTo>
                  <a:pt x="404" y="771"/>
                </a:lnTo>
                <a:close/>
              </a:path>
            </a:pathLst>
          </a:custGeom>
          <a:noFill/>
          <a:ln w="9525">
            <a:solidFill>
              <a:sysClr val="windowText" lastClr="000000"/>
            </a:solidFill>
            <a:round/>
          </a:ln>
          <a:effectLst/>
        </p:spPr>
        <p:txBody>
          <a:bodyPr wrap="none" lIns="42190" tIns="21095" rIns="42190" bIns="21095" anchor="ctr"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微软雅黑" panose="020B0503020204020204" charset="-122"/>
              <a:ea typeface="微软雅黑" panose="020B0503020204020204" charset="-122"/>
              <a:cs typeface="Arial" panose="020B0604020202020204" pitchFamily="34" charset="0"/>
            </a:endParaRPr>
          </a:p>
        </p:txBody>
      </p:sp>
      <p:sp>
        <p:nvSpPr>
          <p:cNvPr id="36" name="Line 129"/>
          <p:cNvSpPr>
            <a:spLocks noChangeShapeType="1"/>
          </p:cNvSpPr>
          <p:nvPr/>
        </p:nvSpPr>
        <p:spPr bwMode="auto">
          <a:xfrm>
            <a:off x="1010285" y="8158480"/>
            <a:ext cx="428625" cy="127000"/>
          </a:xfrm>
          <a:prstGeom prst="line">
            <a:avLst/>
          </a:prstGeom>
          <a:noFill/>
          <a:ln w="952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</a:ln>
          <a:effectLst/>
        </p:spPr>
        <p:txBody>
          <a:bodyPr lIns="42190" tIns="21095" rIns="42190" bIns="21095"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微软雅黑" panose="020B0503020204020204" charset="-122"/>
              <a:ea typeface="微软雅黑" panose="020B0503020204020204" charset="-122"/>
              <a:cs typeface="Arial" panose="020B0604020202020204" pitchFamily="34" charset="0"/>
            </a:endParaRPr>
          </a:p>
        </p:txBody>
      </p:sp>
      <p:pic>
        <p:nvPicPr>
          <p:cNvPr id="27670" name="Picture 37" descr="WA1208"/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>
            <a:off x="1412875" y="8114030"/>
            <a:ext cx="256540" cy="35496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41" name="图片 40" descr="303b32313538303837323bb5e7cad3"/>
          <p:cNvPicPr>
            <a:picLocks noChangeAspect="1"/>
          </p:cNvPicPr>
          <p:nvPr/>
        </p:nvPicPr>
        <p:blipFill>
          <a:blip r:embed="rId19">
            <a:extLst>
              <a:ext uri="{96DAC541-7B7A-43D3-8B79-37D633B846F1}">
                <asvg:svgBlip xmlns:asvg="http://schemas.microsoft.com/office/drawing/2016/SVG/main" r:embed="rId20"/>
              </a:ext>
            </a:extLst>
          </a:blip>
          <a:stretch>
            <a:fillRect/>
          </a:stretch>
        </p:blipFill>
        <p:spPr>
          <a:xfrm>
            <a:off x="742315" y="8023860"/>
            <a:ext cx="265430" cy="265430"/>
          </a:xfrm>
          <a:prstGeom prst="rect">
            <a:avLst/>
          </a:prstGeom>
        </p:spPr>
      </p:pic>
      <p:sp>
        <p:nvSpPr>
          <p:cNvPr id="42" name="文本框 41"/>
          <p:cNvSpPr txBox="1"/>
          <p:nvPr/>
        </p:nvSpPr>
        <p:spPr>
          <a:xfrm>
            <a:off x="955040" y="7665085"/>
            <a:ext cx="843280" cy="24511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1000">
                <a:solidFill>
                  <a:srgbClr val="808080"/>
                </a:solidFill>
                <a:sym typeface="+mn-ea"/>
              </a:rPr>
              <a:t>WiFi Device</a:t>
            </a:r>
            <a:endParaRPr lang="en-US" altLang="zh-CN" sz="1000">
              <a:solidFill>
                <a:srgbClr val="808080"/>
              </a:solidFill>
              <a:sym typeface="+mn-ea"/>
            </a:endParaRPr>
          </a:p>
        </p:txBody>
      </p:sp>
      <p:sp>
        <p:nvSpPr>
          <p:cNvPr id="43" name="文本框 42"/>
          <p:cNvSpPr txBox="1"/>
          <p:nvPr/>
        </p:nvSpPr>
        <p:spPr>
          <a:xfrm>
            <a:off x="1271905" y="8375650"/>
            <a:ext cx="620395" cy="24511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1000">
                <a:solidFill>
                  <a:srgbClr val="808080"/>
                </a:solidFill>
                <a:sym typeface="+mn-ea"/>
              </a:rPr>
              <a:t>router</a:t>
            </a:r>
            <a:endParaRPr lang="en-US" altLang="zh-CN" sz="1000">
              <a:solidFill>
                <a:srgbClr val="808080"/>
              </a:solidFill>
              <a:sym typeface="+mn-ea"/>
            </a:endParaRPr>
          </a:p>
        </p:txBody>
      </p:sp>
      <p:sp>
        <p:nvSpPr>
          <p:cNvPr id="44" name="文本框 43"/>
          <p:cNvSpPr txBox="1"/>
          <p:nvPr/>
        </p:nvSpPr>
        <p:spPr>
          <a:xfrm>
            <a:off x="673735" y="8181975"/>
            <a:ext cx="488315" cy="24511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1000">
                <a:solidFill>
                  <a:srgbClr val="808080"/>
                </a:solidFill>
                <a:sym typeface="+mn-ea"/>
              </a:rPr>
              <a:t>IPTV</a:t>
            </a:r>
            <a:endParaRPr lang="en-US" altLang="zh-CN" sz="1000">
              <a:solidFill>
                <a:srgbClr val="808080"/>
              </a:solidFill>
              <a:sym typeface="+mn-ea"/>
            </a:endParaRPr>
          </a:p>
        </p:txBody>
      </p:sp>
      <p:sp>
        <p:nvSpPr>
          <p:cNvPr id="46" name="文本框 45"/>
          <p:cNvSpPr txBox="1"/>
          <p:nvPr/>
        </p:nvSpPr>
        <p:spPr>
          <a:xfrm>
            <a:off x="645795" y="8571865"/>
            <a:ext cx="488315" cy="24511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1000">
                <a:solidFill>
                  <a:srgbClr val="808080"/>
                </a:solidFill>
                <a:sym typeface="+mn-ea"/>
              </a:rPr>
              <a:t>PC</a:t>
            </a:r>
            <a:endParaRPr lang="en-US" altLang="zh-CN" sz="1000">
              <a:solidFill>
                <a:srgbClr val="808080"/>
              </a:solidFill>
              <a:sym typeface="+mn-ea"/>
            </a:endParaRPr>
          </a:p>
        </p:txBody>
      </p:sp>
      <p:pic>
        <p:nvPicPr>
          <p:cNvPr id="47" name="图片 46" descr="32313534313439363b32313534313438353bcad6bbfa"/>
          <p:cNvPicPr>
            <a:picLocks noChangeAspect="1"/>
          </p:cNvPicPr>
          <p:nvPr/>
        </p:nvPicPr>
        <p:blipFill>
          <a:blip r:embed="rId21">
            <a:extLst>
              <a:ext uri="{96DAC541-7B7A-43D3-8B79-37D633B846F1}">
                <asvg:svgBlip xmlns:asvg="http://schemas.microsoft.com/office/drawing/2016/SVG/main" r:embed="rId22"/>
              </a:ext>
            </a:extLst>
          </a:blip>
          <a:stretch>
            <a:fillRect/>
          </a:stretch>
        </p:blipFill>
        <p:spPr>
          <a:xfrm>
            <a:off x="763270" y="7665085"/>
            <a:ext cx="342265" cy="342265"/>
          </a:xfrm>
          <a:prstGeom prst="rect">
            <a:avLst/>
          </a:prstGeom>
        </p:spPr>
      </p:pic>
      <p:sp>
        <p:nvSpPr>
          <p:cNvPr id="48" name="Line 129"/>
          <p:cNvSpPr>
            <a:spLocks noChangeShapeType="1"/>
          </p:cNvSpPr>
          <p:nvPr/>
        </p:nvSpPr>
        <p:spPr bwMode="auto">
          <a:xfrm>
            <a:off x="1669415" y="8359775"/>
            <a:ext cx="162560" cy="635"/>
          </a:xfrm>
          <a:prstGeom prst="line">
            <a:avLst/>
          </a:prstGeom>
          <a:noFill/>
          <a:ln w="952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</a:ln>
          <a:effectLst/>
        </p:spPr>
        <p:txBody>
          <a:bodyPr lIns="42190" tIns="21095" rIns="42190" bIns="21095"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微软雅黑" panose="020B0503020204020204" charset="-122"/>
              <a:ea typeface="微软雅黑" panose="020B0503020204020204" charset="-122"/>
              <a:cs typeface="Arial" panose="020B0604020202020204" pitchFamily="34" charset="0"/>
            </a:endParaRPr>
          </a:p>
        </p:txBody>
      </p:sp>
      <p:cxnSp>
        <p:nvCxnSpPr>
          <p:cNvPr id="49" name="直接连接符 48"/>
          <p:cNvCxnSpPr/>
          <p:nvPr/>
        </p:nvCxnSpPr>
        <p:spPr bwMode="auto">
          <a:xfrm flipH="1">
            <a:off x="1888490" y="8361680"/>
            <a:ext cx="1395095" cy="0"/>
          </a:xfrm>
          <a:prstGeom prst="line">
            <a:avLst/>
          </a:prstGeom>
          <a:noFill/>
          <a:ln w="12700" cap="flat" cmpd="sng" algn="ctr">
            <a:solidFill>
              <a:srgbClr val="FF69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2" name="Line 129"/>
          <p:cNvSpPr>
            <a:spLocks noChangeShapeType="1"/>
          </p:cNvSpPr>
          <p:nvPr/>
        </p:nvSpPr>
        <p:spPr bwMode="auto">
          <a:xfrm flipV="1">
            <a:off x="969645" y="8340725"/>
            <a:ext cx="469900" cy="157480"/>
          </a:xfrm>
          <a:prstGeom prst="line">
            <a:avLst/>
          </a:prstGeom>
          <a:noFill/>
          <a:ln w="952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</a:ln>
          <a:effectLst/>
        </p:spPr>
        <p:txBody>
          <a:bodyPr lIns="42190" tIns="21095" rIns="42190" bIns="21095"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微软雅黑" panose="020B0503020204020204" charset="-122"/>
              <a:ea typeface="微软雅黑" panose="020B0503020204020204" charset="-122"/>
              <a:cs typeface="Arial" panose="020B0604020202020204" pitchFamily="34" charset="0"/>
            </a:endParaRPr>
          </a:p>
        </p:txBody>
      </p:sp>
      <p:sp>
        <p:nvSpPr>
          <p:cNvPr id="53" name="文本框 52"/>
          <p:cNvSpPr txBox="1"/>
          <p:nvPr/>
        </p:nvSpPr>
        <p:spPr>
          <a:xfrm>
            <a:off x="1663065" y="7936865"/>
            <a:ext cx="1010920" cy="24511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1000">
                <a:solidFill>
                  <a:srgbClr val="808080"/>
                </a:solidFill>
                <a:sym typeface="+mn-ea"/>
              </a:rPr>
              <a:t>PSE Adapter</a:t>
            </a:r>
            <a:endParaRPr lang="en-US" altLang="zh-CN" sz="1000" dirty="0">
              <a:solidFill>
                <a:srgbClr val="808080"/>
              </a:solidFill>
              <a:sym typeface="+mn-ea"/>
            </a:endParaRPr>
          </a:p>
        </p:txBody>
      </p:sp>
      <p:pic>
        <p:nvPicPr>
          <p:cNvPr id="54" name="Picture 13" descr="房子"/>
          <p:cNvPicPr>
            <a:picLocks noChangeAspect="1"/>
          </p:cNvPicPr>
          <p:nvPr/>
        </p:nvPicPr>
        <p:blipFill>
          <a:blip r:embed="rId1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4041140" y="9439275"/>
            <a:ext cx="716280" cy="63373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55" name="Picture 13" descr="房子"/>
          <p:cNvPicPr>
            <a:picLocks noChangeAspect="1"/>
          </p:cNvPicPr>
          <p:nvPr/>
        </p:nvPicPr>
        <p:blipFill>
          <a:blip r:embed="rId1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4888865" y="9439275"/>
            <a:ext cx="716280" cy="63373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56" name="Picture 13" descr="房子"/>
          <p:cNvPicPr>
            <a:picLocks noChangeAspect="1"/>
          </p:cNvPicPr>
          <p:nvPr/>
        </p:nvPicPr>
        <p:blipFill>
          <a:blip r:embed="rId1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5736590" y="9439275"/>
            <a:ext cx="716280" cy="63373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57" name="Picture 13" descr="房子"/>
          <p:cNvPicPr>
            <a:picLocks noChangeAspect="1"/>
          </p:cNvPicPr>
          <p:nvPr/>
        </p:nvPicPr>
        <p:blipFill>
          <a:blip r:embed="rId1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345690" y="9439275"/>
            <a:ext cx="716280" cy="63373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58" name="Picture 13" descr="房子"/>
          <p:cNvPicPr>
            <a:picLocks noChangeAspect="1"/>
          </p:cNvPicPr>
          <p:nvPr/>
        </p:nvPicPr>
        <p:blipFill>
          <a:blip r:embed="rId1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650240" y="9439275"/>
            <a:ext cx="716280" cy="633730"/>
          </a:xfrm>
          <a:prstGeom prst="rect">
            <a:avLst/>
          </a:prstGeom>
          <a:noFill/>
          <a:ln w="9525">
            <a:noFill/>
          </a:ln>
        </p:spPr>
      </p:pic>
      <p:cxnSp>
        <p:nvCxnSpPr>
          <p:cNvPr id="68" name="直接连接符 67"/>
          <p:cNvCxnSpPr/>
          <p:nvPr/>
        </p:nvCxnSpPr>
        <p:spPr bwMode="auto">
          <a:xfrm flipH="1">
            <a:off x="1168400" y="8361680"/>
            <a:ext cx="2250440" cy="1214755"/>
          </a:xfrm>
          <a:prstGeom prst="line">
            <a:avLst/>
          </a:prstGeom>
          <a:noFill/>
          <a:ln w="12700" cap="flat" cmpd="sng" algn="ctr">
            <a:solidFill>
              <a:srgbClr val="FF69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9" name="直接连接符 68"/>
          <p:cNvCxnSpPr/>
          <p:nvPr/>
        </p:nvCxnSpPr>
        <p:spPr bwMode="auto">
          <a:xfrm flipH="1">
            <a:off x="2026920" y="8361680"/>
            <a:ext cx="1526540" cy="1207770"/>
          </a:xfrm>
          <a:prstGeom prst="line">
            <a:avLst/>
          </a:prstGeom>
          <a:noFill/>
          <a:ln w="12700" cap="flat" cmpd="sng" algn="ctr">
            <a:solidFill>
              <a:srgbClr val="FF69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0" name="直接连接符 69"/>
          <p:cNvCxnSpPr/>
          <p:nvPr/>
        </p:nvCxnSpPr>
        <p:spPr bwMode="auto">
          <a:xfrm flipH="1">
            <a:off x="2833370" y="8361680"/>
            <a:ext cx="855345" cy="1252855"/>
          </a:xfrm>
          <a:prstGeom prst="line">
            <a:avLst/>
          </a:prstGeom>
          <a:noFill/>
          <a:ln w="12700" cap="flat" cmpd="sng" algn="ctr">
            <a:solidFill>
              <a:srgbClr val="FF69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2" name="直接连接符 71"/>
          <p:cNvCxnSpPr/>
          <p:nvPr/>
        </p:nvCxnSpPr>
        <p:spPr bwMode="auto">
          <a:xfrm flipH="1">
            <a:off x="3688715" y="8361680"/>
            <a:ext cx="224790" cy="1259840"/>
          </a:xfrm>
          <a:prstGeom prst="line">
            <a:avLst/>
          </a:prstGeom>
          <a:noFill/>
          <a:ln w="12700" cap="flat" cmpd="sng" algn="ctr">
            <a:solidFill>
              <a:srgbClr val="FF69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3" name="直接连接符 72"/>
          <p:cNvCxnSpPr/>
          <p:nvPr/>
        </p:nvCxnSpPr>
        <p:spPr bwMode="auto">
          <a:xfrm>
            <a:off x="4048760" y="8406765"/>
            <a:ext cx="269875" cy="1169670"/>
          </a:xfrm>
          <a:prstGeom prst="line">
            <a:avLst/>
          </a:prstGeom>
          <a:noFill/>
          <a:ln w="12700" cap="flat" cmpd="sng" algn="ctr">
            <a:solidFill>
              <a:srgbClr val="FF69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4" name="直接连接符 73"/>
          <p:cNvCxnSpPr/>
          <p:nvPr/>
        </p:nvCxnSpPr>
        <p:spPr bwMode="auto">
          <a:xfrm>
            <a:off x="4183380" y="8387080"/>
            <a:ext cx="944880" cy="1189355"/>
          </a:xfrm>
          <a:prstGeom prst="line">
            <a:avLst/>
          </a:prstGeom>
          <a:noFill/>
          <a:ln w="12700" cap="flat" cmpd="sng" algn="ctr">
            <a:solidFill>
              <a:srgbClr val="FF69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5" name="直接连接符 74"/>
          <p:cNvCxnSpPr/>
          <p:nvPr/>
        </p:nvCxnSpPr>
        <p:spPr bwMode="auto">
          <a:xfrm>
            <a:off x="4309110" y="8370570"/>
            <a:ext cx="1719580" cy="1205865"/>
          </a:xfrm>
          <a:prstGeom prst="line">
            <a:avLst/>
          </a:prstGeom>
          <a:noFill/>
          <a:ln w="12700" cap="flat" cmpd="sng" algn="ctr">
            <a:solidFill>
              <a:srgbClr val="FF69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pic>
        <p:nvPicPr>
          <p:cNvPr id="76" name="图片 75" descr="V2808-1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1843405" y="1071880"/>
            <a:ext cx="3899535" cy="183896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>
            <p:custDataLst>
              <p:tags r:id="rId1"/>
            </p:custDataLst>
          </p:nvPr>
        </p:nvGraphicFramePr>
        <p:xfrm>
          <a:off x="358140" y="9449435"/>
          <a:ext cx="6838950" cy="78105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621155"/>
                <a:gridCol w="2009140"/>
                <a:gridCol w="3208655"/>
              </a:tblGrid>
              <a:tr h="377825">
                <a:tc>
                  <a:txBody>
                    <a:bodyPr/>
                    <a:lstStyle/>
                    <a:p>
                      <a:pPr marL="215900" algn="l" eaLnBrk="1" fontAlgn="auto" latinLnBrk="0" hangingPunct="1">
                        <a:lnSpc>
                          <a:spcPct val="100000"/>
                        </a:lnSpc>
                        <a:spcBef>
                          <a:spcPts val="140"/>
                        </a:spcBef>
                        <a:buClrTx/>
                        <a:buSzTx/>
                        <a:buFontTx/>
                      </a:pPr>
                      <a:r>
                        <a:rPr sz="1000" spc="25" dirty="0">
                          <a:solidFill>
                            <a:srgbClr val="41404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+mn-ea"/>
                        </a:rPr>
                        <a:t>Product Name</a:t>
                      </a:r>
                      <a:endParaRPr sz="1000" spc="25" dirty="0">
                        <a:solidFill>
                          <a:srgbClr val="414042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  <a:sym typeface="+mn-ea"/>
                      </a:endParaRPr>
                    </a:p>
                  </a:txBody>
                  <a:tcPr marL="0" marR="0" marT="17780" marB="0" anchor="ctr">
                    <a:lnL w="635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</a:lnL>
                    <a:lnR w="635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</a:lnR>
                    <a:lnT w="635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</a:lnT>
                    <a:lnB w="635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15900" algn="l" eaLnBrk="1" fontAlgn="auto" latinLnBrk="0" hangingPunct="1">
                        <a:lnSpc>
                          <a:spcPct val="100000"/>
                        </a:lnSpc>
                      </a:pPr>
                      <a:r>
                        <a:rPr sz="1000" spc="25" dirty="0">
                          <a:solidFill>
                            <a:srgbClr val="41404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+mn-ea"/>
                        </a:rPr>
                        <a:t>Product </a:t>
                      </a:r>
                      <a:r>
                        <a:rPr lang="en-US" sz="1000" spc="25" dirty="0">
                          <a:solidFill>
                            <a:srgbClr val="41404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+mn-ea"/>
                        </a:rPr>
                        <a:t>D</a:t>
                      </a:r>
                      <a:r>
                        <a:rPr sz="1000" spc="25" dirty="0">
                          <a:solidFill>
                            <a:srgbClr val="41404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+mn-ea"/>
                        </a:rPr>
                        <a:t>escription</a:t>
                      </a:r>
                      <a:endParaRPr sz="1000" spc="25" dirty="0">
                        <a:solidFill>
                          <a:srgbClr val="414042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  <a:sym typeface="+mn-ea"/>
                      </a:endParaRPr>
                    </a:p>
                  </a:txBody>
                  <a:tcPr marL="0" marR="0" marT="0" marB="0" anchor="ctr">
                    <a:lnL w="635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</a:lnL>
                    <a:lnR w="635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</a:lnR>
                    <a:lnT w="635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</a:lnT>
                    <a:lnB w="635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15900" algn="l" eaLnBrk="1" fontAlgn="auto" latinLnBrk="0" hangingPunct="1">
                        <a:lnSpc>
                          <a:spcPct val="100000"/>
                        </a:lnSpc>
                        <a:spcBef>
                          <a:spcPts val="140"/>
                        </a:spcBef>
                      </a:pPr>
                      <a:r>
                        <a:rPr sz="1000" dirty="0">
                          <a:solidFill>
                            <a:srgbClr val="41404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Accessories</a:t>
                      </a:r>
                      <a:endParaRPr sz="1000" dirty="0">
                        <a:solidFill>
                          <a:srgbClr val="414042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17780" marB="0" anchor="ctr">
                    <a:lnL w="635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</a:lnL>
                    <a:lnR w="635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</a:lnR>
                    <a:lnT w="635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</a:lnT>
                    <a:lnB w="635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03225">
                <a:tc>
                  <a:txBody>
                    <a:bodyPr/>
                    <a:lstStyle/>
                    <a:p>
                      <a:pPr marL="215900" algn="l" eaLnBrk="1" fontAlgn="auto" latinLnBrk="0" hangingPunct="1">
                        <a:lnSpc>
                          <a:spcPct val="100000"/>
                        </a:lnSpc>
                      </a:pPr>
                      <a:r>
                        <a:rPr lang="en-US" altLang="zh-CN" sz="1000" dirty="0" smtClean="0">
                          <a:solidFill>
                            <a:srgbClr val="41404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V2808PD-ZG</a:t>
                      </a:r>
                      <a:endParaRPr lang="en-US" altLang="zh-CN" sz="1000" dirty="0">
                        <a:solidFill>
                          <a:srgbClr val="414042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</a:lnL>
                    <a:lnR w="635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</a:lnR>
                    <a:lnT w="635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</a:lnT>
                    <a:lnB w="635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15900" algn="l" eaLnBrk="1" fontAlgn="auto" latinLnBrk="0" hangingPunct="1">
                        <a:lnSpc>
                          <a:spcPct val="100000"/>
                        </a:lnSpc>
                        <a:spcBef>
                          <a:spcPts val="345"/>
                        </a:spcBef>
                      </a:pPr>
                      <a:r>
                        <a:rPr lang="en-US" sz="1000" dirty="0">
                          <a:solidFill>
                            <a:srgbClr val="41404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8FE</a:t>
                      </a:r>
                      <a:endParaRPr lang="en-US" sz="1000" dirty="0">
                        <a:solidFill>
                          <a:srgbClr val="414042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</a:lnL>
                    <a:lnR w="635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</a:lnR>
                    <a:lnT w="635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</a:lnT>
                    <a:lnB w="635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15900" algn="l" eaLnBrk="1" fontAlgn="auto" latinLnBrk="0" hangingPunct="1">
                        <a:lnSpc>
                          <a:spcPct val="100000"/>
                        </a:lnSpc>
                        <a:spcBef>
                          <a:spcPts val="345"/>
                        </a:spcBef>
                        <a:buClrTx/>
                        <a:buSzTx/>
                        <a:buFontTx/>
                        <a:buNone/>
                      </a:pPr>
                      <a:r>
                        <a:rPr lang="en-US" altLang="zh-CN" sz="1000" dirty="0">
                          <a:solidFill>
                            <a:srgbClr val="41404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+mn-ea"/>
                        </a:rPr>
                        <a:t>AC-DC power adaptor: DC12V / 1A</a:t>
                      </a:r>
                      <a:endParaRPr lang="en-US" altLang="zh-CN" sz="1000" dirty="0">
                        <a:solidFill>
                          <a:srgbClr val="414042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  <a:sym typeface="+mn-ea"/>
                      </a:endParaRPr>
                    </a:p>
                    <a:p>
                      <a:pPr marL="215900" algn="l" eaLnBrk="1" fontAlgn="auto" latinLnBrk="0" hangingPunct="1">
                        <a:lnSpc>
                          <a:spcPct val="100000"/>
                        </a:lnSpc>
                        <a:spcBef>
                          <a:spcPts val="345"/>
                        </a:spcBef>
                        <a:buClrTx/>
                        <a:buSzTx/>
                        <a:buFontTx/>
                        <a:buNone/>
                      </a:pPr>
                      <a:r>
                        <a:rPr lang="en-US" altLang="zh-CN" sz="1000" spc="15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or PSE </a:t>
                      </a:r>
                      <a:r>
                        <a:rPr lang="zh-CN" altLang="en-US" sz="1000" spc="15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POE</a:t>
                      </a:r>
                      <a:r>
                        <a:rPr lang="en-US" altLang="zh-CN" sz="1000" spc="15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 adaptor</a:t>
                      </a:r>
                      <a:r>
                        <a:rPr lang="zh-CN" altLang="en-US" sz="1000" spc="15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: </a:t>
                      </a:r>
                      <a:r>
                        <a:rPr lang="en-US" altLang="zh-CN" sz="1000" spc="15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DC:</a:t>
                      </a:r>
                      <a:r>
                        <a:rPr lang="zh-CN" altLang="en-US" sz="1000" spc="15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+24</a:t>
                      </a:r>
                      <a:r>
                        <a:rPr lang="en-US" altLang="zh-CN" sz="1000" spc="15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 or 48</a:t>
                      </a:r>
                      <a:r>
                        <a:rPr lang="zh-CN" altLang="en-US" sz="1000" spc="15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V</a:t>
                      </a:r>
                      <a:endParaRPr lang="en-US" altLang="zh-CN" sz="1000" dirty="0">
                        <a:solidFill>
                          <a:srgbClr val="414042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  <a:sym typeface="+mn-ea"/>
                      </a:endParaRPr>
                    </a:p>
                  </a:txBody>
                  <a:tcPr marL="0" marR="0" marT="0" marB="0" anchor="ctr">
                    <a:lnL w="635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</a:lnL>
                    <a:lnR w="635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</a:lnR>
                    <a:lnT w="635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</a:lnT>
                    <a:lnB w="635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21" name="object 21"/>
          <p:cNvSpPr txBox="1"/>
          <p:nvPr/>
        </p:nvSpPr>
        <p:spPr>
          <a:xfrm>
            <a:off x="358140" y="10375902"/>
            <a:ext cx="5841365" cy="1428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50" dirty="0">
                <a:solidFill>
                  <a:srgbClr val="808285"/>
                </a:solidFill>
                <a:latin typeface="Arial" panose="020B0604020202020204" pitchFamily="34" charset="0"/>
                <a:cs typeface="Arial" panose="020B0604020202020204"/>
              </a:rPr>
              <a:t>Official Website</a:t>
            </a:r>
            <a:r>
              <a:rPr lang="en-US" sz="850" dirty="0">
                <a:solidFill>
                  <a:srgbClr val="808285"/>
                </a:solidFill>
                <a:latin typeface="Arial" panose="020B0604020202020204" pitchFamily="34" charset="0"/>
                <a:cs typeface="Arial" panose="020B0604020202020204"/>
              </a:rPr>
              <a:t>: </a:t>
            </a:r>
            <a:r>
              <a:rPr sz="850" dirty="0">
                <a:solidFill>
                  <a:srgbClr val="808285"/>
                </a:solidFill>
                <a:latin typeface="Arial" panose="020B0604020202020204" pitchFamily="34" charset="0"/>
                <a:cs typeface="Arial" panose="020B0604020202020204"/>
              </a:rPr>
              <a:t>https://www.vsolcn.com/</a:t>
            </a:r>
            <a:r>
              <a:rPr lang="en-US" sz="850" dirty="0">
                <a:solidFill>
                  <a:srgbClr val="808285"/>
                </a:solidFill>
                <a:latin typeface="Arial" panose="020B0604020202020204" pitchFamily="34" charset="0"/>
                <a:cs typeface="Arial" panose="020B0604020202020204"/>
              </a:rPr>
              <a:t>                                              E-mail: sales@ftthcpe.com  support@ftthcpe.com</a:t>
            </a:r>
            <a:endParaRPr lang="en-US" sz="850" dirty="0">
              <a:solidFill>
                <a:srgbClr val="808285"/>
              </a:solidFill>
              <a:latin typeface="Arial" panose="020B0604020202020204" pitchFamily="34" charset="0"/>
              <a:cs typeface="Arial" panose="020B0604020202020204"/>
            </a:endParaRPr>
          </a:p>
        </p:txBody>
      </p:sp>
      <p:graphicFrame>
        <p:nvGraphicFramePr>
          <p:cNvPr id="5" name="object 2"/>
          <p:cNvGraphicFramePr>
            <a:graphicFrameLocks noGrp="1"/>
          </p:cNvGraphicFramePr>
          <p:nvPr>
            <p:custDataLst>
              <p:tags r:id="rId2"/>
            </p:custDataLst>
          </p:nvPr>
        </p:nvGraphicFramePr>
        <p:xfrm>
          <a:off x="130810" y="396875"/>
          <a:ext cx="3642360" cy="263969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067435"/>
                <a:gridCol w="2574925"/>
              </a:tblGrid>
              <a:tr h="262255">
                <a:tc>
                  <a:txBody>
                    <a:bodyPr/>
                    <a:lstStyle/>
                    <a:p>
                      <a:pPr marL="71755" eaLnBrk="1" fontAlgn="auto" latinLnBrk="0" hangingPunct="1">
                        <a:lnSpc>
                          <a:spcPts val="1010"/>
                        </a:lnSpc>
                        <a:spcBef>
                          <a:spcPts val="300"/>
                        </a:spcBef>
                      </a:pPr>
                      <a:r>
                        <a:rPr sz="900" b="0" spc="-35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+mn-ea"/>
                        </a:rPr>
                        <a:t>Dimension</a:t>
                      </a:r>
                      <a:endParaRPr sz="900" b="0" spc="-35" dirty="0">
                        <a:solidFill>
                          <a:srgbClr val="31313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  <a:sym typeface="+mn-ea"/>
                      </a:endParaRPr>
                    </a:p>
                  </a:txBody>
                  <a:tcPr marL="0" marR="0" marT="0" marB="0" anchor="ctr">
                    <a:lnR w="19050">
                      <a:solidFill>
                        <a:srgbClr val="FFFFFF"/>
                      </a:solidFill>
                      <a:prstDash val="solid"/>
                    </a:lnR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marL="72390" marR="19685" indent="0" algn="l" defTabSz="91440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buClrTx/>
                        <a:buSzTx/>
                        <a:buFontTx/>
                        <a:buNone/>
                        <a:tabLst>
                          <a:tab pos="121285" algn="l"/>
                        </a:tabLst>
                      </a:pPr>
                      <a:r>
                        <a:rPr lang="en-US" sz="900" spc="15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210</a:t>
                      </a:r>
                      <a:r>
                        <a:rPr sz="900" spc="15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mm×</a:t>
                      </a:r>
                      <a:r>
                        <a:rPr lang="en-US" sz="900" spc="15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146</a:t>
                      </a:r>
                      <a:r>
                        <a:rPr sz="900" spc="15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mm×</a:t>
                      </a:r>
                      <a:r>
                        <a:rPr lang="en-US" sz="900" spc="15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44</a:t>
                      </a:r>
                      <a:r>
                        <a:rPr sz="900" spc="15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m</a:t>
                      </a:r>
                      <a:r>
                        <a:rPr lang="en-US" sz="900" spc="15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m</a:t>
                      </a:r>
                      <a:r>
                        <a:rPr sz="900" spc="15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(L×W×H)</a:t>
                      </a:r>
                      <a:endParaRPr sz="900" spc="15" dirty="0">
                        <a:solidFill>
                          <a:srgbClr val="313130"/>
                        </a:solidFill>
                        <a:latin typeface="Arial" panose="020B0604020202020204" pitchFamily="34" charset="0"/>
                        <a:cs typeface="Calibri" panose="020F0502020204030204"/>
                        <a:sym typeface="+mn-ea"/>
                      </a:endParaRPr>
                    </a:p>
                  </a:txBody>
                  <a:tcPr marL="0" marR="0" marT="54610" marB="0" anchor="ctr">
                    <a:lnL w="19050">
                      <a:solidFill>
                        <a:srgbClr val="FFFFFF"/>
                      </a:solidFill>
                      <a:prstDash val="solid"/>
                    </a:lnL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EEEEE"/>
                    </a:solidFill>
                  </a:tcPr>
                </a:tc>
              </a:tr>
              <a:tr h="211455">
                <a:tc>
                  <a:txBody>
                    <a:bodyPr/>
                    <a:lstStyle/>
                    <a:p>
                      <a:pPr marL="71755" algn="l" eaLnBrk="1" fontAlgn="auto" latinLnBrk="0" hangingPunct="1">
                        <a:lnSpc>
                          <a:spcPts val="1010"/>
                        </a:lnSpc>
                        <a:spcBef>
                          <a:spcPts val="300"/>
                        </a:spcBef>
                        <a:buClrTx/>
                        <a:buSzTx/>
                        <a:buFontTx/>
                      </a:pPr>
                      <a:r>
                        <a:rPr sz="900" b="0" spc="-35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+mn-ea"/>
                        </a:rPr>
                        <a:t>Net weight</a:t>
                      </a:r>
                      <a:endParaRPr sz="900" b="0" spc="-35" dirty="0">
                        <a:solidFill>
                          <a:srgbClr val="31313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  <a:sym typeface="+mn-ea"/>
                      </a:endParaRPr>
                    </a:p>
                  </a:txBody>
                  <a:tcPr marL="0" marR="0" marT="0" marB="0" anchor="ctr"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marL="72390" marR="19685" indent="0" algn="l" defTabSz="91440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buClrTx/>
                        <a:buSzTx/>
                        <a:buFontTx/>
                        <a:buNone/>
                        <a:tabLst>
                          <a:tab pos="121285" algn="l"/>
                        </a:tabLst>
                      </a:pPr>
                      <a:r>
                        <a:rPr lang="en-US" sz="900" spc="15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1.4</a:t>
                      </a:r>
                      <a:r>
                        <a:rPr sz="900" spc="15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Kg</a:t>
                      </a:r>
                      <a:endParaRPr sz="900" spc="15" dirty="0">
                        <a:solidFill>
                          <a:srgbClr val="313130"/>
                        </a:solidFill>
                        <a:latin typeface="Arial" panose="020B0604020202020204" pitchFamily="34" charset="0"/>
                        <a:cs typeface="Calibri" panose="020F0502020204030204"/>
                        <a:sym typeface="+mn-ea"/>
                      </a:endParaRPr>
                    </a:p>
                  </a:txBody>
                  <a:tcPr marL="0" marR="0" marT="53975" marB="0" anchor="ctr">
                    <a:lnL w="19050">
                      <a:solidFill>
                        <a:srgbClr val="FFFFFF"/>
                      </a:solidFill>
                      <a:prstDash val="solid"/>
                    </a:lnL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EEEEE"/>
                    </a:solidFill>
                  </a:tcPr>
                </a:tc>
              </a:tr>
              <a:tr h="379730">
                <a:tc>
                  <a:txBody>
                    <a:bodyPr/>
                    <a:lstStyle/>
                    <a:p>
                      <a:pPr marL="71755" algn="l">
                        <a:lnSpc>
                          <a:spcPts val="1010"/>
                        </a:lnSpc>
                        <a:spcBef>
                          <a:spcPts val="300"/>
                        </a:spcBef>
                        <a:buClrTx/>
                        <a:buSzTx/>
                        <a:buFontTx/>
                      </a:pPr>
                      <a:r>
                        <a:rPr sz="900" spc="-35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+mn-ea"/>
                        </a:rPr>
                        <a:t>Operating condition</a:t>
                      </a:r>
                      <a:endParaRPr sz="900" b="0" spc="-35" dirty="0">
                        <a:solidFill>
                          <a:srgbClr val="31313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  <a:sym typeface="+mn-ea"/>
                      </a:endParaRPr>
                    </a:p>
                  </a:txBody>
                  <a:tcPr marL="0" marR="0" marT="57150" marB="0" anchor="ctr"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marL="144145" marR="19685" indent="-71755" algn="l" defTabSz="914400">
                        <a:lnSpc>
                          <a:spcPct val="115000"/>
                        </a:lnSpc>
                        <a:spcBef>
                          <a:spcPts val="0"/>
                        </a:spcBef>
                        <a:buClrTx/>
                        <a:buSzTx/>
                        <a:buFontTx/>
                        <a:buChar char="•"/>
                        <a:tabLst>
                          <a:tab pos="121285" algn="l"/>
                        </a:tabLst>
                      </a:pPr>
                      <a:r>
                        <a:rPr sz="900" spc="15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Calibri" panose="020F0502020204030204"/>
                        </a:rPr>
                        <a:t>Operating temp: </a:t>
                      </a:r>
                      <a:r>
                        <a:rPr lang="en-US" sz="900" spc="15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Calibri" panose="020F0502020204030204"/>
                        </a:rPr>
                        <a:t>-30</a:t>
                      </a:r>
                      <a:r>
                        <a:rPr sz="900" spc="15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Calibri" panose="020F0502020204030204"/>
                        </a:rPr>
                        <a:t> ~ +</a:t>
                      </a:r>
                      <a:r>
                        <a:rPr lang="en-US" sz="900" spc="15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Calibri" panose="020F0502020204030204"/>
                        </a:rPr>
                        <a:t>6</a:t>
                      </a:r>
                      <a:r>
                        <a:rPr sz="900" spc="15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Calibri" panose="020F0502020204030204"/>
                        </a:rPr>
                        <a:t>0°C</a:t>
                      </a:r>
                      <a:endParaRPr sz="900" spc="15" dirty="0">
                        <a:solidFill>
                          <a:srgbClr val="313130"/>
                        </a:solidFill>
                        <a:latin typeface="Arial" panose="020B0604020202020204" pitchFamily="34" charset="0"/>
                        <a:cs typeface="Calibri" panose="020F0502020204030204"/>
                      </a:endParaRPr>
                    </a:p>
                    <a:p>
                      <a:pPr marL="144145" marR="19685" indent="-71755" algn="l" defTabSz="914400">
                        <a:lnSpc>
                          <a:spcPct val="115000"/>
                        </a:lnSpc>
                        <a:spcBef>
                          <a:spcPts val="0"/>
                        </a:spcBef>
                        <a:buClrTx/>
                        <a:buSzTx/>
                        <a:buFontTx/>
                        <a:buChar char="•"/>
                        <a:tabLst>
                          <a:tab pos="121285" algn="l"/>
                        </a:tabLst>
                      </a:pPr>
                      <a:r>
                        <a:rPr sz="900" spc="15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Calibri" panose="020F0502020204030204"/>
                        </a:rPr>
                        <a:t>Operating humidity: </a:t>
                      </a:r>
                      <a:r>
                        <a:rPr lang="en-US" sz="900" spc="15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Calibri" panose="020F0502020204030204"/>
                        </a:rPr>
                        <a:t>10</a:t>
                      </a:r>
                      <a:r>
                        <a:rPr sz="900" spc="15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Calibri" panose="020F0502020204030204"/>
                        </a:rPr>
                        <a:t>~90%(non-condensed)</a:t>
                      </a:r>
                      <a:endParaRPr sz="900" spc="15" dirty="0">
                        <a:solidFill>
                          <a:srgbClr val="313130"/>
                        </a:solidFill>
                        <a:latin typeface="Arial" panose="020B0604020202020204" pitchFamily="34" charset="0"/>
                        <a:cs typeface="Calibri" panose="020F0502020204030204"/>
                      </a:endParaRPr>
                    </a:p>
                  </a:txBody>
                  <a:tcPr marL="0" marR="0" marT="0" marB="0" anchor="ctr">
                    <a:lnL w="19050">
                      <a:solidFill>
                        <a:srgbClr val="FFFFFF"/>
                      </a:solidFill>
                      <a:prstDash val="solid"/>
                    </a:lnL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EEEEE"/>
                    </a:solidFill>
                  </a:tcPr>
                </a:tc>
              </a:tr>
              <a:tr h="349250">
                <a:tc>
                  <a:txBody>
                    <a:bodyPr/>
                    <a:lstStyle/>
                    <a:p>
                      <a:pPr marL="71755" algn="l">
                        <a:lnSpc>
                          <a:spcPts val="1010"/>
                        </a:lnSpc>
                        <a:spcBef>
                          <a:spcPts val="300"/>
                        </a:spcBef>
                        <a:buClrTx/>
                        <a:buSzTx/>
                        <a:buFontTx/>
                        <a:buNone/>
                      </a:pPr>
                      <a:r>
                        <a:rPr sz="900" spc="-35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+mn-ea"/>
                        </a:rPr>
                        <a:t>Storing condition</a:t>
                      </a:r>
                      <a:endParaRPr sz="900" spc="-35" dirty="0">
                        <a:solidFill>
                          <a:srgbClr val="31313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  <a:sym typeface="+mn-ea"/>
                      </a:endParaRPr>
                    </a:p>
                  </a:txBody>
                  <a:tcPr marL="0" marR="0" marT="0" marB="0" anchor="ctr"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marL="144145" marR="19685" indent="-71755" algn="l" defTabSz="914400">
                        <a:lnSpc>
                          <a:spcPct val="115000"/>
                        </a:lnSpc>
                        <a:spcBef>
                          <a:spcPts val="0"/>
                        </a:spcBef>
                        <a:buClrTx/>
                        <a:buSzTx/>
                        <a:buFontTx/>
                        <a:buChar char="•"/>
                        <a:tabLst>
                          <a:tab pos="121285" algn="l"/>
                        </a:tabLst>
                      </a:pPr>
                      <a:r>
                        <a:rPr sz="900" spc="15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Storing temp: -30 ~ +</a:t>
                      </a:r>
                      <a:r>
                        <a:rPr lang="en-US" sz="900" spc="15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85</a:t>
                      </a:r>
                      <a:r>
                        <a:rPr sz="900" spc="15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°C</a:t>
                      </a:r>
                      <a:endParaRPr sz="900" spc="15" dirty="0">
                        <a:solidFill>
                          <a:srgbClr val="313130"/>
                        </a:solidFill>
                        <a:latin typeface="Arial" panose="020B0604020202020204" pitchFamily="34" charset="0"/>
                        <a:cs typeface="Calibri" panose="020F0502020204030204"/>
                        <a:sym typeface="+mn-ea"/>
                      </a:endParaRPr>
                    </a:p>
                    <a:p>
                      <a:pPr marL="144145" marR="19685" indent="-71755" algn="l" defTabSz="914400">
                        <a:lnSpc>
                          <a:spcPct val="115000"/>
                        </a:lnSpc>
                        <a:spcBef>
                          <a:spcPts val="0"/>
                        </a:spcBef>
                        <a:buClrTx/>
                        <a:buSzTx/>
                        <a:buFontTx/>
                        <a:buChar char="•"/>
                        <a:tabLst>
                          <a:tab pos="121285" algn="l"/>
                        </a:tabLst>
                      </a:pPr>
                      <a:r>
                        <a:rPr sz="900" spc="15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Storing humidity: </a:t>
                      </a:r>
                      <a:r>
                        <a:rPr lang="en-US" sz="900" spc="15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10</a:t>
                      </a:r>
                      <a:r>
                        <a:rPr sz="900" spc="15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 ~ 90% (non-condensed)</a:t>
                      </a:r>
                      <a:endParaRPr sz="900" spc="15" dirty="0">
                        <a:solidFill>
                          <a:srgbClr val="313130"/>
                        </a:solidFill>
                        <a:latin typeface="Arial" panose="020B0604020202020204" pitchFamily="34" charset="0"/>
                        <a:cs typeface="Calibri" panose="020F0502020204030204"/>
                        <a:sym typeface="+mn-ea"/>
                      </a:endParaRPr>
                    </a:p>
                  </a:txBody>
                  <a:tcPr marL="0" marR="0" marT="0" marB="0" anchor="ctr">
                    <a:lnL w="19050">
                      <a:solidFill>
                        <a:srgbClr val="FFFFFF"/>
                      </a:solidFill>
                      <a:prstDash val="solid"/>
                    </a:lnL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EEEEE"/>
                    </a:solidFill>
                  </a:tcPr>
                </a:tc>
              </a:tr>
              <a:tr h="347345">
                <a:tc>
                  <a:txBody>
                    <a:bodyPr/>
                    <a:lstStyle/>
                    <a:p>
                      <a:pPr marL="71755" algn="l">
                        <a:lnSpc>
                          <a:spcPts val="1010"/>
                        </a:lnSpc>
                        <a:spcBef>
                          <a:spcPts val="300"/>
                        </a:spcBef>
                        <a:buClrTx/>
                        <a:buSzTx/>
                        <a:buFontTx/>
                      </a:pPr>
                      <a:r>
                        <a:rPr sz="900" spc="-35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+mn-ea"/>
                        </a:rPr>
                        <a:t>Power adapter</a:t>
                      </a:r>
                      <a:endParaRPr sz="900" spc="-35" dirty="0">
                        <a:solidFill>
                          <a:srgbClr val="31313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  <a:sym typeface="+mn-ea"/>
                      </a:endParaRPr>
                    </a:p>
                  </a:txBody>
                  <a:tcPr marL="0" marR="0" marT="0" marB="0" anchor="ctr"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marL="72390" marR="19685" indent="0" algn="l" defTabSz="91440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buClrTx/>
                        <a:buSzTx/>
                        <a:buFontTx/>
                        <a:buNone/>
                        <a:tabLst>
                          <a:tab pos="121285" algn="l"/>
                        </a:tabLst>
                      </a:pPr>
                      <a:r>
                        <a:rPr sz="900" spc="15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DC 12V, 1A, external AC-DC</a:t>
                      </a:r>
                      <a:r>
                        <a:rPr lang="en-US" sz="900" spc="15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 </a:t>
                      </a:r>
                      <a:r>
                        <a:rPr sz="900" spc="15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power adaptor</a:t>
                      </a:r>
                      <a:endParaRPr sz="900" spc="15" dirty="0">
                        <a:solidFill>
                          <a:srgbClr val="313130"/>
                        </a:solidFill>
                        <a:latin typeface="Arial" panose="020B0604020202020204" pitchFamily="34" charset="0"/>
                        <a:cs typeface="Calibri" panose="020F0502020204030204"/>
                        <a:sym typeface="+mn-ea"/>
                      </a:endParaRPr>
                    </a:p>
                  </a:txBody>
                  <a:tcPr marL="0" marR="0" marT="0" marB="0" anchor="ctr">
                    <a:lnL w="19050">
                      <a:solidFill>
                        <a:srgbClr val="FFFFFF"/>
                      </a:solidFill>
                      <a:prstDash val="solid"/>
                    </a:lnL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EEEEE"/>
                    </a:solidFill>
                  </a:tcPr>
                </a:tc>
              </a:tr>
              <a:tr h="271145">
                <a:tc>
                  <a:txBody>
                    <a:bodyPr/>
                    <a:p>
                      <a:pPr marL="71755" algn="l">
                        <a:lnSpc>
                          <a:spcPts val="1010"/>
                        </a:lnSpc>
                        <a:spcBef>
                          <a:spcPts val="300"/>
                        </a:spcBef>
                        <a:buClrTx/>
                        <a:buSzTx/>
                        <a:buFontTx/>
                        <a:buNone/>
                      </a:pPr>
                      <a:r>
                        <a:rPr lang="en-US" altLang="zh-CN" sz="900" spc="-35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+mn-ea"/>
                        </a:rPr>
                        <a:t>POE Supply</a:t>
                      </a:r>
                      <a:endParaRPr lang="en-US" altLang="zh-CN" sz="900" spc="-35" dirty="0">
                        <a:solidFill>
                          <a:srgbClr val="31313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  <a:sym typeface="+mn-ea"/>
                      </a:endParaRPr>
                    </a:p>
                  </a:txBody>
                  <a:tcPr marL="0" marR="0" marT="0" marB="0" anchor="ctr"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p>
                      <a:pPr marL="72390" marR="19685" indent="0" algn="l" defTabSz="91440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buClrTx/>
                        <a:buSzTx/>
                        <a:buFontTx/>
                        <a:buNone/>
                        <a:tabLst>
                          <a:tab pos="121285" algn="l"/>
                        </a:tabLst>
                      </a:pPr>
                      <a:r>
                        <a:rPr lang="zh-CN" altLang="en-US" sz="900" spc="15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POE</a:t>
                      </a:r>
                      <a:r>
                        <a:rPr lang="en-US" altLang="zh-CN" sz="900" spc="15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(PD)</a:t>
                      </a:r>
                      <a:r>
                        <a:rPr lang="zh-CN" altLang="en-US" sz="900" spc="15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: +24~+57V</a:t>
                      </a:r>
                      <a:r>
                        <a:rPr lang="en-US" altLang="zh-CN" sz="900" spc="15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 </a:t>
                      </a:r>
                      <a:r>
                        <a:rPr lang="zh-CN" altLang="en-US" sz="900" spc="15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DC</a:t>
                      </a:r>
                      <a:endParaRPr lang="zh-CN" altLang="en-US" sz="900" spc="15" dirty="0">
                        <a:solidFill>
                          <a:srgbClr val="313130"/>
                        </a:solidFill>
                        <a:latin typeface="Arial" panose="020B0604020202020204" pitchFamily="34" charset="0"/>
                        <a:cs typeface="Calibri" panose="020F0502020204030204"/>
                        <a:sym typeface="+mn-ea"/>
                      </a:endParaRPr>
                    </a:p>
                  </a:txBody>
                  <a:tcPr marL="0" marR="0" marT="0" marB="0" anchor="ctr">
                    <a:lnL w="19050">
                      <a:solidFill>
                        <a:srgbClr val="FFFFFF"/>
                      </a:solidFill>
                      <a:prstDash val="solid"/>
                    </a:lnL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EEEEE"/>
                    </a:solidFill>
                  </a:tcPr>
                </a:tc>
              </a:tr>
              <a:tr h="260350">
                <a:tc>
                  <a:txBody>
                    <a:bodyPr/>
                    <a:lstStyle/>
                    <a:p>
                      <a:pPr marL="71755" algn="l">
                        <a:lnSpc>
                          <a:spcPts val="1010"/>
                        </a:lnSpc>
                        <a:spcBef>
                          <a:spcPts val="300"/>
                        </a:spcBef>
                        <a:buClrTx/>
                        <a:buSzTx/>
                        <a:buFontTx/>
                      </a:pPr>
                      <a:r>
                        <a:rPr sz="900" spc="-35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+mn-ea"/>
                        </a:rPr>
                        <a:t>Power supply</a:t>
                      </a:r>
                      <a:endParaRPr sz="900" spc="-35" dirty="0">
                        <a:solidFill>
                          <a:srgbClr val="31313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  <a:sym typeface="+mn-ea"/>
                      </a:endParaRPr>
                    </a:p>
                  </a:txBody>
                  <a:tcPr marL="0" marR="0" marT="0" marB="0" anchor="ctr"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marL="72390" marR="19685" indent="0" algn="l" defTabSz="914400">
                        <a:lnSpc>
                          <a:spcPct val="115000"/>
                        </a:lnSpc>
                        <a:spcBef>
                          <a:spcPts val="0"/>
                        </a:spcBef>
                        <a:buClrTx/>
                        <a:buSzTx/>
                        <a:buFontTx/>
                        <a:buNone/>
                        <a:tabLst>
                          <a:tab pos="121285" algn="l"/>
                        </a:tabLst>
                      </a:pPr>
                      <a:r>
                        <a:rPr sz="900" spc="15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≤</a:t>
                      </a:r>
                      <a:r>
                        <a:rPr lang="en-US" sz="900" spc="15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8</a:t>
                      </a:r>
                      <a:r>
                        <a:rPr sz="900" spc="15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W</a:t>
                      </a:r>
                      <a:endParaRPr sz="900" spc="15" dirty="0">
                        <a:solidFill>
                          <a:srgbClr val="313130"/>
                        </a:solidFill>
                        <a:latin typeface="Arial" panose="020B0604020202020204" pitchFamily="34" charset="0"/>
                        <a:cs typeface="Calibri" panose="020F0502020204030204"/>
                        <a:sym typeface="+mn-ea"/>
                      </a:endParaRPr>
                    </a:p>
                  </a:txBody>
                  <a:tcPr marL="0" marR="0" marT="55244" marB="0" anchor="ctr">
                    <a:lnL w="19050">
                      <a:solidFill>
                        <a:srgbClr val="FFFFFF"/>
                      </a:solidFill>
                      <a:prstDash val="solid"/>
                    </a:lnL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EEEEE"/>
                    </a:solidFill>
                  </a:tcPr>
                </a:tc>
              </a:tr>
              <a:tr h="250190">
                <a:tc>
                  <a:txBody>
                    <a:bodyPr/>
                    <a:lstStyle/>
                    <a:p>
                      <a:pPr marL="71755" algn="l" eaLnBrk="1" fontAlgn="auto" latinLnBrk="0" hangingPunct="1">
                        <a:lnSpc>
                          <a:spcPts val="1010"/>
                        </a:lnSpc>
                        <a:spcBef>
                          <a:spcPts val="300"/>
                        </a:spcBef>
                        <a:buClrTx/>
                        <a:buSzTx/>
                        <a:buFontTx/>
                      </a:pPr>
                      <a:r>
                        <a:rPr sz="900" spc="-35" dirty="0" smtClean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Interface</a:t>
                      </a:r>
                      <a:r>
                        <a:rPr lang="en-US" sz="900" spc="-35" dirty="0" smtClean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</a:t>
                      </a:r>
                      <a:endParaRPr sz="900" spc="-35" dirty="0">
                        <a:solidFill>
                          <a:srgbClr val="31313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marL="72390" marR="19685" indent="0" algn="l" defTabSz="91440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buClrTx/>
                        <a:buSzTx/>
                        <a:buFontTx/>
                        <a:buNone/>
                        <a:tabLst>
                          <a:tab pos="121285" algn="l"/>
                        </a:tabLst>
                      </a:pPr>
                      <a:r>
                        <a:rPr lang="en-US" sz="900" spc="15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8FE</a:t>
                      </a:r>
                      <a:endParaRPr lang="en-US" sz="900" spc="15" dirty="0">
                        <a:solidFill>
                          <a:srgbClr val="313130"/>
                        </a:solidFill>
                        <a:latin typeface="Arial" panose="020B0604020202020204" pitchFamily="34" charset="0"/>
                        <a:cs typeface="Calibri" panose="020F0502020204030204"/>
                        <a:sym typeface="+mn-ea"/>
                      </a:endParaRPr>
                    </a:p>
                  </a:txBody>
                  <a:tcPr marL="0" marR="0" marT="53975" marB="0" anchor="ctr">
                    <a:lnL w="19050">
                      <a:solidFill>
                        <a:srgbClr val="FFFFFF"/>
                      </a:solidFill>
                      <a:prstDash val="solid"/>
                    </a:lnL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EEEEE"/>
                    </a:solidFill>
                  </a:tcPr>
                </a:tc>
              </a:tr>
              <a:tr h="307975">
                <a:tc>
                  <a:txBody>
                    <a:bodyPr/>
                    <a:lstStyle/>
                    <a:p>
                      <a:pPr marL="71755" algn="l">
                        <a:lnSpc>
                          <a:spcPts val="1005"/>
                        </a:lnSpc>
                        <a:spcBef>
                          <a:spcPts val="345"/>
                        </a:spcBef>
                        <a:buClrTx/>
                        <a:buSzTx/>
                        <a:buFontTx/>
                        <a:tabLst>
                          <a:tab pos="120650" algn="l"/>
                        </a:tabLst>
                      </a:pPr>
                      <a:r>
                        <a:rPr sz="900" dirty="0" smtClean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Indicators</a:t>
                      </a:r>
                      <a:endParaRPr sz="900" dirty="0">
                        <a:solidFill>
                          <a:srgbClr val="31313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>
                      <a:noFill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marL="72390" marR="19685" indent="0" algn="l" defTabSz="914400">
                        <a:lnSpc>
                          <a:spcPct val="115000"/>
                        </a:lnSpc>
                        <a:spcBef>
                          <a:spcPts val="0"/>
                        </a:spcBef>
                        <a:buClrTx/>
                        <a:buSzTx/>
                        <a:buFontTx/>
                        <a:buNone/>
                        <a:tabLst>
                          <a:tab pos="121285" algn="l"/>
                        </a:tabLst>
                      </a:pPr>
                      <a:r>
                        <a:rPr sz="900" spc="15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PWR, LOS, </a:t>
                      </a:r>
                      <a:r>
                        <a:rPr lang="en-US" sz="900" spc="15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REG</a:t>
                      </a:r>
                      <a:r>
                        <a:rPr sz="900" spc="15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, </a:t>
                      </a:r>
                      <a:r>
                        <a:rPr lang="en-US" sz="900" spc="15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LINK/ACT</a:t>
                      </a:r>
                      <a:r>
                        <a:rPr sz="900" spc="15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, </a:t>
                      </a:r>
                      <a:r>
                        <a:rPr lang="en-US" sz="900" spc="15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SYS</a:t>
                      </a:r>
                      <a:endParaRPr lang="en-US" sz="900" spc="15" dirty="0">
                        <a:solidFill>
                          <a:srgbClr val="313130"/>
                        </a:solidFill>
                        <a:latin typeface="Arial" panose="020B0604020202020204" pitchFamily="34" charset="0"/>
                        <a:cs typeface="Calibri" panose="020F0502020204030204"/>
                        <a:sym typeface="+mn-ea"/>
                      </a:endParaRPr>
                    </a:p>
                  </a:txBody>
                  <a:tcPr marL="0" marR="0" marT="0" marB="0" anchor="ctr">
                    <a:lnL w="19050">
                      <a:solidFill>
                        <a:srgbClr val="FFFFFF"/>
                      </a:solidFill>
                      <a:prstDash val="solid"/>
                    </a:lnL>
                    <a:lnT w="19050">
                      <a:solidFill>
                        <a:srgbClr val="FFFFFF"/>
                      </a:solidFill>
                      <a:prstDash val="solid"/>
                    </a:lnT>
                    <a:lnB>
                      <a:noFill/>
                    </a:lnB>
                    <a:solidFill>
                      <a:srgbClr val="EEEEEE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2" name="object 2"/>
          <p:cNvGraphicFramePr>
            <a:graphicFrameLocks noGrp="1"/>
          </p:cNvGraphicFramePr>
          <p:nvPr>
            <p:custDataLst>
              <p:tags r:id="rId3"/>
            </p:custDataLst>
          </p:nvPr>
        </p:nvGraphicFramePr>
        <p:xfrm>
          <a:off x="133350" y="3368040"/>
          <a:ext cx="3662045" cy="184594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84555"/>
                <a:gridCol w="2777490"/>
              </a:tblGrid>
              <a:tr h="1457325">
                <a:tc>
                  <a:txBody>
                    <a:bodyPr/>
                    <a:lstStyle/>
                    <a:p>
                      <a:pPr marL="71755" eaLnBrk="1" fontAlgn="auto" latinLnBrk="0" hangingPunct="1">
                        <a:lnSpc>
                          <a:spcPts val="1010"/>
                        </a:lnSpc>
                        <a:spcBef>
                          <a:spcPts val="300"/>
                        </a:spcBef>
                      </a:pPr>
                      <a:r>
                        <a:rPr sz="900" b="0" spc="-35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+mn-ea"/>
                        </a:rPr>
                        <a:t>PON interface</a:t>
                      </a:r>
                      <a:endParaRPr sz="900" b="0" spc="-35" dirty="0">
                        <a:solidFill>
                          <a:srgbClr val="31313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  <a:sym typeface="+mn-ea"/>
                      </a:endParaRPr>
                    </a:p>
                  </a:txBody>
                  <a:tcPr marL="0" marR="0" marT="54610" marB="0" anchor="ctr">
                    <a:lnR w="19050">
                      <a:solidFill>
                        <a:srgbClr val="FFFFFF"/>
                      </a:solidFill>
                      <a:prstDash val="solid"/>
                    </a:lnR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44145" marR="19685" indent="-71755" algn="l" defTabSz="914400" eaLnBrk="1" fontAlgn="auto" latinLnBrk="0" hangingPunct="1">
                        <a:lnSpc>
                          <a:spcPct val="125000"/>
                        </a:lnSpc>
                        <a:spcBef>
                          <a:spcPts val="0"/>
                        </a:spcBef>
                        <a:buClrTx/>
                        <a:buSzTx/>
                        <a:buFontTx/>
                        <a:buChar char="•"/>
                        <a:tabLst>
                          <a:tab pos="121285" algn="l"/>
                        </a:tabLst>
                      </a:pPr>
                      <a:r>
                        <a:rPr sz="900" spc="15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1</a:t>
                      </a:r>
                      <a:r>
                        <a:rPr lang="en-US" sz="900" spc="15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G</a:t>
                      </a:r>
                      <a:r>
                        <a:rPr sz="900" spc="15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PON port(GPON Class B+)</a:t>
                      </a:r>
                      <a:endParaRPr sz="900" spc="15" dirty="0">
                        <a:solidFill>
                          <a:srgbClr val="313130"/>
                        </a:solidFill>
                        <a:latin typeface="Arial" panose="020B0604020202020204" pitchFamily="34" charset="0"/>
                        <a:cs typeface="Calibri" panose="020F0502020204030204"/>
                        <a:sym typeface="+mn-ea"/>
                      </a:endParaRPr>
                    </a:p>
                    <a:p>
                      <a:pPr marL="144145" marR="19685" indent="-71755" algn="l" defTabSz="914400" eaLnBrk="1" fontAlgn="auto" latinLnBrk="0" hangingPunct="1">
                        <a:lnSpc>
                          <a:spcPct val="125000"/>
                        </a:lnSpc>
                        <a:spcBef>
                          <a:spcPts val="0"/>
                        </a:spcBef>
                        <a:buClrTx/>
                        <a:buSzTx/>
                        <a:buFontTx/>
                        <a:buChar char="•"/>
                        <a:tabLst>
                          <a:tab pos="121285" algn="l"/>
                        </a:tabLst>
                      </a:pPr>
                      <a:r>
                        <a:rPr sz="900" spc="15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SC single mode, SC/UPC connector</a:t>
                      </a:r>
                      <a:endParaRPr sz="900" spc="15" dirty="0">
                        <a:solidFill>
                          <a:srgbClr val="313130"/>
                        </a:solidFill>
                        <a:latin typeface="Arial" panose="020B0604020202020204" pitchFamily="34" charset="0"/>
                        <a:cs typeface="Calibri" panose="020F0502020204030204"/>
                        <a:sym typeface="+mn-ea"/>
                      </a:endParaRPr>
                    </a:p>
                    <a:p>
                      <a:pPr marL="144145" marR="19685" indent="-71755" algn="l" defTabSz="914400" eaLnBrk="1" fontAlgn="auto" latinLnBrk="0" hangingPunct="1">
                        <a:lnSpc>
                          <a:spcPct val="125000"/>
                        </a:lnSpc>
                        <a:spcBef>
                          <a:spcPts val="0"/>
                        </a:spcBef>
                        <a:buClrTx/>
                        <a:buSzTx/>
                        <a:buFontTx/>
                        <a:buChar char="•"/>
                        <a:tabLst>
                          <a:tab pos="121285" algn="l"/>
                        </a:tabLst>
                      </a:pPr>
                      <a:r>
                        <a:rPr sz="900" spc="15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TX optical power: 0～+4dBm</a:t>
                      </a:r>
                      <a:endParaRPr sz="900" spc="15" dirty="0">
                        <a:solidFill>
                          <a:srgbClr val="313130"/>
                        </a:solidFill>
                        <a:latin typeface="Arial" panose="020B0604020202020204" pitchFamily="34" charset="0"/>
                        <a:cs typeface="Calibri" panose="020F0502020204030204"/>
                        <a:sym typeface="+mn-ea"/>
                      </a:endParaRPr>
                    </a:p>
                    <a:p>
                      <a:pPr marL="144145" marR="19685" indent="-71755" algn="l" defTabSz="914400" eaLnBrk="1" fontAlgn="auto" latinLnBrk="0" hangingPunct="1">
                        <a:lnSpc>
                          <a:spcPct val="125000"/>
                        </a:lnSpc>
                        <a:spcBef>
                          <a:spcPts val="0"/>
                        </a:spcBef>
                        <a:buClrTx/>
                        <a:buSzTx/>
                        <a:buFontTx/>
                        <a:buChar char="•"/>
                        <a:tabLst>
                          <a:tab pos="121285" algn="l"/>
                        </a:tabLst>
                      </a:pPr>
                      <a:r>
                        <a:rPr sz="900" spc="15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RX sensitivity: -27dBm</a:t>
                      </a:r>
                      <a:endParaRPr sz="900" spc="15" dirty="0">
                        <a:solidFill>
                          <a:srgbClr val="313130"/>
                        </a:solidFill>
                        <a:latin typeface="Arial" panose="020B0604020202020204" pitchFamily="34" charset="0"/>
                        <a:cs typeface="Calibri" panose="020F0502020204030204"/>
                        <a:sym typeface="+mn-ea"/>
                      </a:endParaRPr>
                    </a:p>
                    <a:p>
                      <a:pPr marL="144145" marR="19685" indent="-71755" algn="l" defTabSz="914400" eaLnBrk="1" fontAlgn="auto" latinLnBrk="0" hangingPunct="1">
                        <a:lnSpc>
                          <a:spcPct val="125000"/>
                        </a:lnSpc>
                        <a:spcBef>
                          <a:spcPts val="0"/>
                        </a:spcBef>
                        <a:buClrTx/>
                        <a:buSzTx/>
                        <a:buFontTx/>
                        <a:buChar char="•"/>
                        <a:tabLst>
                          <a:tab pos="121285" algn="l"/>
                        </a:tabLst>
                      </a:pPr>
                      <a:r>
                        <a:rPr sz="900" spc="15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Overload optical power: -8dBm</a:t>
                      </a:r>
                      <a:endParaRPr sz="900" spc="15" dirty="0">
                        <a:solidFill>
                          <a:srgbClr val="313130"/>
                        </a:solidFill>
                        <a:latin typeface="Arial" panose="020B0604020202020204" pitchFamily="34" charset="0"/>
                        <a:cs typeface="Calibri" panose="020F0502020204030204"/>
                        <a:sym typeface="+mn-ea"/>
                      </a:endParaRPr>
                    </a:p>
                    <a:p>
                      <a:pPr marL="144145" marR="19685" indent="-71755" algn="l" defTabSz="914400" eaLnBrk="1" fontAlgn="auto" latinLnBrk="0" hangingPunct="1">
                        <a:lnSpc>
                          <a:spcPct val="125000"/>
                        </a:lnSpc>
                        <a:spcBef>
                          <a:spcPts val="0"/>
                        </a:spcBef>
                        <a:buClrTx/>
                        <a:buSzTx/>
                        <a:buFontTx/>
                        <a:buChar char="•"/>
                        <a:tabLst>
                          <a:tab pos="121285" algn="l"/>
                        </a:tabLst>
                      </a:pPr>
                      <a:r>
                        <a:rPr sz="900" spc="15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Transmission distance: 20KM</a:t>
                      </a:r>
                      <a:endParaRPr sz="900" spc="15" dirty="0">
                        <a:solidFill>
                          <a:srgbClr val="313130"/>
                        </a:solidFill>
                        <a:latin typeface="Arial" panose="020B0604020202020204" pitchFamily="34" charset="0"/>
                        <a:cs typeface="Calibri" panose="020F0502020204030204"/>
                        <a:sym typeface="+mn-ea"/>
                      </a:endParaRPr>
                    </a:p>
                    <a:p>
                      <a:pPr marL="144145" marR="19685" indent="-71755" algn="l" defTabSz="914400" eaLnBrk="1" fontAlgn="auto" latinLnBrk="0" hangingPunct="1">
                        <a:lnSpc>
                          <a:spcPct val="125000"/>
                        </a:lnSpc>
                        <a:spcBef>
                          <a:spcPts val="0"/>
                        </a:spcBef>
                        <a:buClrTx/>
                        <a:buSzTx/>
                        <a:buFontTx/>
                        <a:buChar char="•"/>
                        <a:tabLst>
                          <a:tab pos="121285" algn="l"/>
                        </a:tabLst>
                      </a:pPr>
                      <a:r>
                        <a:rPr lang="en-US" sz="900" spc="15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Wavelength: TX 1310nm, RX1490nm</a:t>
                      </a:r>
                      <a:endParaRPr lang="en-US" sz="900" spc="15" dirty="0">
                        <a:solidFill>
                          <a:srgbClr val="313130"/>
                        </a:solidFill>
                        <a:latin typeface="Arial" panose="020B0604020202020204" pitchFamily="34" charset="0"/>
                        <a:cs typeface="Calibri" panose="020F0502020204030204"/>
                        <a:sym typeface="+mn-ea"/>
                      </a:endParaRPr>
                    </a:p>
                  </a:txBody>
                  <a:tcPr marL="0" marR="0" marT="0" marB="0" anchor="ctr">
                    <a:lnL w="19050">
                      <a:solidFill>
                        <a:srgbClr val="FFFFFF"/>
                      </a:solidFill>
                      <a:prstDash val="solid"/>
                    </a:lnL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88000">
                <a:tc>
                  <a:txBody>
                    <a:bodyPr/>
                    <a:lstStyle/>
                    <a:p>
                      <a:pPr marL="71755" eaLnBrk="1" fontAlgn="auto" latinLnBrk="0" hangingPunct="1">
                        <a:lnSpc>
                          <a:spcPts val="1010"/>
                        </a:lnSpc>
                        <a:spcBef>
                          <a:spcPts val="300"/>
                        </a:spcBef>
                      </a:pPr>
                      <a:r>
                        <a:rPr lang="en-US" sz="900" b="0" spc="-35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+mn-ea"/>
                        </a:rPr>
                        <a:t>LAN interface</a:t>
                      </a:r>
                      <a:endParaRPr lang="en-US" sz="900" b="0" spc="-35" dirty="0">
                        <a:solidFill>
                          <a:srgbClr val="31313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  <a:sym typeface="+mn-ea"/>
                      </a:endParaRPr>
                    </a:p>
                  </a:txBody>
                  <a:tcPr marL="0" marR="0" marT="54610" marB="0" anchor="ctr"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2390" marR="19685" lvl="0" indent="0" algn="l" defTabSz="91440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21285" algn="l"/>
                        </a:tabLst>
                        <a:defRPr/>
                      </a:pPr>
                      <a:r>
                        <a:rPr lang="en-US" altLang="zh-CN" sz="900" spc="15" baseline="0" dirty="0" smtClean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ea typeface="+mn-ea"/>
                          <a:cs typeface="Calibri" panose="020F0502020204030204"/>
                        </a:rPr>
                        <a:t>8 x 10/100Mbps Auto-negotiation RJ45 ports</a:t>
                      </a:r>
                      <a:endParaRPr lang="en-US" altLang="zh-CN" sz="900" spc="15" baseline="0" dirty="0" smtClean="0">
                        <a:solidFill>
                          <a:srgbClr val="313130"/>
                        </a:solidFill>
                        <a:latin typeface="Arial" panose="020B0604020202020204" pitchFamily="34" charset="0"/>
                        <a:ea typeface="+mn-ea"/>
                        <a:cs typeface="Calibri" panose="020F0502020204030204"/>
                      </a:endParaRP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9" name="object 2"/>
          <p:cNvGraphicFramePr>
            <a:graphicFrameLocks noGrp="1"/>
          </p:cNvGraphicFramePr>
          <p:nvPr>
            <p:custDataLst>
              <p:tags r:id="rId4"/>
            </p:custDataLst>
          </p:nvPr>
        </p:nvGraphicFramePr>
        <p:xfrm>
          <a:off x="3914140" y="459740"/>
          <a:ext cx="3442335" cy="593471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81355"/>
                <a:gridCol w="2760980"/>
              </a:tblGrid>
              <a:tr h="1692910">
                <a:tc>
                  <a:txBody>
                    <a:bodyPr/>
                    <a:p>
                      <a:pPr marL="71755" algn="l">
                        <a:lnSpc>
                          <a:spcPts val="1010"/>
                        </a:lnSpc>
                        <a:spcBef>
                          <a:spcPts val="300"/>
                        </a:spcBef>
                        <a:buClrTx/>
                        <a:buSzTx/>
                        <a:buFontTx/>
                        <a:buNone/>
                      </a:pPr>
                      <a:r>
                        <a:rPr lang="en-US" altLang="en-US" sz="900" b="0" dirty="0">
                          <a:solidFill>
                            <a:srgbClr val="313130"/>
                          </a:solidFill>
                          <a:uFillTx/>
                          <a:latin typeface="Arial" panose="020B0604020202020204" pitchFamily="34" charset="0"/>
                          <a:cs typeface="Gill Sans MT" panose="020B0502020104020203"/>
                          <a:sym typeface="+mn-ea"/>
                        </a:rPr>
                        <a:t>Basic</a:t>
                      </a:r>
                      <a:endParaRPr lang="en-US" altLang="en-US" sz="900" b="0" dirty="0">
                        <a:solidFill>
                          <a:srgbClr val="313130"/>
                        </a:solidFill>
                        <a:uFillTx/>
                        <a:latin typeface="Arial" panose="020B0604020202020204" pitchFamily="34" charset="0"/>
                        <a:cs typeface="Gill Sans MT" panose="020B0502020104020203"/>
                        <a:sym typeface="+mn-ea"/>
                      </a:endParaRPr>
                    </a:p>
                  </a:txBody>
                  <a:tcPr marL="0" marR="0" marT="0" marB="0" anchor="ctr"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p>
                      <a:pPr marL="144145" marR="19685" lvl="0" indent="-71755" algn="l" defTabSz="914400" eaLnBrk="1" fontAlgn="auto" latinLnBrk="0" hangingPunct="1">
                        <a:lnSpc>
                          <a:spcPct val="155000"/>
                        </a:lnSpc>
                        <a:spcBef>
                          <a:spcPts val="0"/>
                        </a:spcBef>
                        <a:buClrTx/>
                        <a:buSzTx/>
                        <a:buFontTx/>
                        <a:buChar char="•"/>
                        <a:tabLst>
                          <a:tab pos="121285" algn="l"/>
                        </a:tabLst>
                      </a:pPr>
                      <a:r>
                        <a:rPr lang="en-US" altLang="zh-CN" sz="900" spc="15" dirty="0" smtClean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ea typeface="+mn-ea"/>
                          <a:cs typeface="Calibri" panose="020F0502020204030204"/>
                        </a:rPr>
                        <a:t>Support MPCP discover&amp;register   </a:t>
                      </a:r>
                      <a:endParaRPr lang="en-US" altLang="zh-CN" sz="900" spc="15" dirty="0" smtClean="0">
                        <a:solidFill>
                          <a:srgbClr val="313130"/>
                        </a:solidFill>
                        <a:latin typeface="Arial" panose="020B0604020202020204" pitchFamily="34" charset="0"/>
                        <a:ea typeface="+mn-ea"/>
                        <a:cs typeface="Calibri" panose="020F0502020204030204"/>
                      </a:endParaRPr>
                    </a:p>
                    <a:p>
                      <a:pPr marL="144145" marR="19685" lvl="0" indent="-71755" algn="l" defTabSz="914400" eaLnBrk="1" fontAlgn="auto" latinLnBrk="0" hangingPunct="1">
                        <a:lnSpc>
                          <a:spcPct val="155000"/>
                        </a:lnSpc>
                        <a:spcBef>
                          <a:spcPts val="0"/>
                        </a:spcBef>
                        <a:buClrTx/>
                        <a:buSzTx/>
                        <a:buFontTx/>
                        <a:buChar char="•"/>
                        <a:tabLst>
                          <a:tab pos="121285" algn="l"/>
                        </a:tabLst>
                      </a:pPr>
                      <a:r>
                        <a:rPr lang="en-US" altLang="zh-CN" sz="900" spc="15" dirty="0" smtClean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ea typeface="+mn-ea"/>
                          <a:cs typeface="Calibri" panose="020F0502020204030204"/>
                        </a:rPr>
                        <a:t>Support authentication Mac/Loid/Mac+Loid</a:t>
                      </a:r>
                      <a:endParaRPr lang="en-US" altLang="zh-CN" sz="900" spc="15" dirty="0" smtClean="0">
                        <a:solidFill>
                          <a:srgbClr val="313130"/>
                        </a:solidFill>
                        <a:latin typeface="Arial" panose="020B0604020202020204" pitchFamily="34" charset="0"/>
                        <a:ea typeface="+mn-ea"/>
                        <a:cs typeface="Calibri" panose="020F0502020204030204"/>
                      </a:endParaRPr>
                    </a:p>
                    <a:p>
                      <a:pPr marL="144145" marR="19685" lvl="0" indent="-71755" algn="l" defTabSz="914400" eaLnBrk="1" fontAlgn="auto" latinLnBrk="0" hangingPunct="1">
                        <a:lnSpc>
                          <a:spcPct val="155000"/>
                        </a:lnSpc>
                        <a:spcBef>
                          <a:spcPts val="0"/>
                        </a:spcBef>
                        <a:buClrTx/>
                        <a:buSzTx/>
                        <a:buFontTx/>
                        <a:buChar char="•"/>
                        <a:tabLst>
                          <a:tab pos="121285" algn="l"/>
                        </a:tabLst>
                      </a:pPr>
                      <a:r>
                        <a:rPr lang="en-US" altLang="zh-CN" sz="900" spc="15" dirty="0" smtClean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ea typeface="+mn-ea"/>
                          <a:cs typeface="Calibri" panose="020F0502020204030204"/>
                        </a:rPr>
                        <a:t>Support Triple Churning</a:t>
                      </a:r>
                      <a:endParaRPr lang="en-US" altLang="zh-CN" sz="900" spc="15" dirty="0" smtClean="0">
                        <a:solidFill>
                          <a:srgbClr val="313130"/>
                        </a:solidFill>
                        <a:latin typeface="Arial" panose="020B0604020202020204" pitchFamily="34" charset="0"/>
                        <a:ea typeface="+mn-ea"/>
                        <a:cs typeface="Calibri" panose="020F0502020204030204"/>
                      </a:endParaRPr>
                    </a:p>
                    <a:p>
                      <a:pPr marL="144145" marR="19685" lvl="0" indent="-71755" algn="l" defTabSz="914400" eaLnBrk="1" fontAlgn="auto" latinLnBrk="0" hangingPunct="1">
                        <a:lnSpc>
                          <a:spcPct val="155000"/>
                        </a:lnSpc>
                        <a:spcBef>
                          <a:spcPts val="0"/>
                        </a:spcBef>
                        <a:buClrTx/>
                        <a:buSzTx/>
                        <a:buFontTx/>
                        <a:buChar char="•"/>
                        <a:tabLst>
                          <a:tab pos="121285" algn="l"/>
                        </a:tabLst>
                      </a:pPr>
                      <a:r>
                        <a:rPr lang="en-US" altLang="zh-CN" sz="900" spc="15" dirty="0" smtClean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ea typeface="+mn-ea"/>
                          <a:cs typeface="Calibri" panose="020F0502020204030204"/>
                        </a:rPr>
                        <a:t>Support DBA bandwidth</a:t>
                      </a:r>
                      <a:endParaRPr lang="en-US" altLang="zh-CN" sz="900" spc="15" dirty="0" smtClean="0">
                        <a:solidFill>
                          <a:srgbClr val="313130"/>
                        </a:solidFill>
                        <a:latin typeface="Arial" panose="020B0604020202020204" pitchFamily="34" charset="0"/>
                        <a:ea typeface="+mn-ea"/>
                        <a:cs typeface="Calibri" panose="020F0502020204030204"/>
                      </a:endParaRPr>
                    </a:p>
                    <a:p>
                      <a:pPr marL="144145" marR="19685" lvl="0" indent="-71755" algn="l" defTabSz="914400" eaLnBrk="1" fontAlgn="auto" latinLnBrk="0" hangingPunct="1">
                        <a:lnSpc>
                          <a:spcPct val="155000"/>
                        </a:lnSpc>
                        <a:spcBef>
                          <a:spcPts val="0"/>
                        </a:spcBef>
                        <a:buClrTx/>
                        <a:buSzTx/>
                        <a:buFontTx/>
                        <a:buChar char="•"/>
                        <a:tabLst>
                          <a:tab pos="121285" algn="l"/>
                        </a:tabLst>
                      </a:pPr>
                      <a:r>
                        <a:rPr lang="en-US" altLang="zh-CN" sz="900" spc="15" dirty="0" smtClean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ea typeface="+mn-ea"/>
                          <a:cs typeface="Calibri" panose="020F0502020204030204"/>
                        </a:rPr>
                        <a:t>Support auto-detecting, auto-configuration, and auto firmware upgrade  </a:t>
                      </a:r>
                      <a:endParaRPr lang="en-US" altLang="zh-CN" sz="900" spc="15" dirty="0" smtClean="0">
                        <a:solidFill>
                          <a:srgbClr val="313130"/>
                        </a:solidFill>
                        <a:latin typeface="Arial" panose="020B0604020202020204" pitchFamily="34" charset="0"/>
                        <a:ea typeface="+mn-ea"/>
                        <a:cs typeface="Calibri" panose="020F0502020204030204"/>
                      </a:endParaRPr>
                    </a:p>
                    <a:p>
                      <a:pPr marL="144145" marR="19685" lvl="0" indent="-71755" algn="l" defTabSz="914400" eaLnBrk="1" fontAlgn="auto" latinLnBrk="0" hangingPunct="1">
                        <a:lnSpc>
                          <a:spcPct val="155000"/>
                        </a:lnSpc>
                        <a:spcBef>
                          <a:spcPts val="0"/>
                        </a:spcBef>
                        <a:buClrTx/>
                        <a:buSzTx/>
                        <a:buFontTx/>
                        <a:buChar char="•"/>
                        <a:tabLst>
                          <a:tab pos="121285" algn="l"/>
                        </a:tabLst>
                      </a:pPr>
                      <a:r>
                        <a:rPr lang="en-US" altLang="zh-CN" sz="900" spc="15" dirty="0" smtClean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ea typeface="+mn-ea"/>
                          <a:cs typeface="Calibri" panose="020F0502020204030204"/>
                        </a:rPr>
                        <a:t>Support authentication SN/Psw/Loid/Loid+Psw</a:t>
                      </a:r>
                      <a:endParaRPr lang="en-US" altLang="zh-CN" sz="900" spc="15" dirty="0" smtClean="0">
                        <a:solidFill>
                          <a:srgbClr val="313130"/>
                        </a:solidFill>
                        <a:latin typeface="Arial" panose="020B0604020202020204" pitchFamily="34" charset="0"/>
                        <a:ea typeface="+mn-ea"/>
                        <a:cs typeface="Calibri" panose="020F0502020204030204"/>
                      </a:endParaRP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EEEEE"/>
                    </a:solidFill>
                  </a:tcPr>
                </a:tc>
              </a:tr>
              <a:tr h="697865">
                <a:tc>
                  <a:txBody>
                    <a:bodyPr/>
                    <a:lstStyle/>
                    <a:p>
                      <a:pPr marL="71755" algn="l">
                        <a:lnSpc>
                          <a:spcPts val="1010"/>
                        </a:lnSpc>
                        <a:spcBef>
                          <a:spcPts val="300"/>
                        </a:spcBef>
                        <a:buClrTx/>
                        <a:buSzTx/>
                        <a:buFontTx/>
                        <a:buNone/>
                      </a:pPr>
                      <a:r>
                        <a:rPr lang="en-US" altLang="en-US" sz="900" b="0" dirty="0">
                          <a:solidFill>
                            <a:srgbClr val="313130"/>
                          </a:solidFill>
                          <a:uFillTx/>
                          <a:latin typeface="Arial" panose="020B0604020202020204" pitchFamily="34" charset="0"/>
                          <a:cs typeface="Gill Sans MT" panose="020B0502020104020203"/>
                          <a:sym typeface="+mn-ea"/>
                        </a:rPr>
                        <a:t>Alarm</a:t>
                      </a:r>
                      <a:endParaRPr lang="en-US" altLang="en-US" sz="900" b="0" dirty="0">
                        <a:solidFill>
                          <a:srgbClr val="313130"/>
                        </a:solidFill>
                        <a:uFillTx/>
                        <a:latin typeface="Arial" panose="020B0604020202020204" pitchFamily="34" charset="0"/>
                        <a:cs typeface="Gill Sans MT" panose="020B0502020104020203"/>
                        <a:sym typeface="+mn-ea"/>
                      </a:endParaRPr>
                    </a:p>
                  </a:txBody>
                  <a:tcPr marL="0" marR="0" marT="0" marB="0" anchor="ctr"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marL="144145" marR="19685" lvl="0" indent="-71755" algn="l" defTabSz="914400" eaLnBrk="1" fontAlgn="auto" latinLnBrk="0" hangingPunct="1">
                        <a:lnSpc>
                          <a:spcPct val="125000"/>
                        </a:lnSpc>
                        <a:spcBef>
                          <a:spcPts val="0"/>
                        </a:spcBef>
                        <a:buClrTx/>
                        <a:buSzTx/>
                        <a:buFontTx/>
                        <a:buChar char="•"/>
                        <a:tabLst>
                          <a:tab pos="121285" algn="l"/>
                        </a:tabLst>
                      </a:pPr>
                      <a:r>
                        <a:rPr lang="en-US" altLang="zh-CN" sz="900" spc="15" dirty="0" smtClean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ea typeface="+mn-ea"/>
                          <a:cs typeface="Calibri" panose="020F0502020204030204"/>
                        </a:rPr>
                        <a:t>Support Dying Gasp</a:t>
                      </a:r>
                      <a:endParaRPr lang="en-US" altLang="zh-CN" sz="900" spc="15" dirty="0" smtClean="0">
                        <a:solidFill>
                          <a:srgbClr val="313130"/>
                        </a:solidFill>
                        <a:latin typeface="Arial" panose="020B0604020202020204" pitchFamily="34" charset="0"/>
                        <a:ea typeface="+mn-ea"/>
                        <a:cs typeface="Calibri" panose="020F0502020204030204"/>
                      </a:endParaRPr>
                    </a:p>
                    <a:p>
                      <a:pPr marL="144145" marR="19685" lvl="0" indent="-71755" algn="l" defTabSz="914400" eaLnBrk="1" fontAlgn="auto" latinLnBrk="0" hangingPunct="1">
                        <a:lnSpc>
                          <a:spcPct val="125000"/>
                        </a:lnSpc>
                        <a:spcBef>
                          <a:spcPts val="0"/>
                        </a:spcBef>
                        <a:buClrTx/>
                        <a:buSzTx/>
                        <a:buFontTx/>
                        <a:buChar char="•"/>
                        <a:tabLst>
                          <a:tab pos="121285" algn="l"/>
                        </a:tabLst>
                      </a:pPr>
                      <a:r>
                        <a:rPr lang="en-US" altLang="zh-CN" sz="900" spc="15" dirty="0" smtClean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ea typeface="+mn-ea"/>
                          <a:cs typeface="Calibri" panose="020F0502020204030204"/>
                        </a:rPr>
                        <a:t>Support Port Loop Detect</a:t>
                      </a:r>
                      <a:endParaRPr lang="en-US" altLang="zh-CN" sz="900" spc="15" dirty="0" smtClean="0">
                        <a:solidFill>
                          <a:srgbClr val="313130"/>
                        </a:solidFill>
                        <a:latin typeface="Arial" panose="020B0604020202020204" pitchFamily="34" charset="0"/>
                        <a:ea typeface="+mn-ea"/>
                        <a:cs typeface="Calibri" panose="020F0502020204030204"/>
                      </a:endParaRPr>
                    </a:p>
                    <a:p>
                      <a:pPr marL="144145" marR="19685" lvl="0" indent="-71755" algn="l" defTabSz="914400" eaLnBrk="1" fontAlgn="auto" latinLnBrk="0" hangingPunct="1">
                        <a:lnSpc>
                          <a:spcPct val="125000"/>
                        </a:lnSpc>
                        <a:spcBef>
                          <a:spcPts val="0"/>
                        </a:spcBef>
                        <a:buClrTx/>
                        <a:buSzTx/>
                        <a:buFontTx/>
                        <a:buChar char="•"/>
                        <a:tabLst>
                          <a:tab pos="121285" algn="l"/>
                        </a:tabLst>
                      </a:pPr>
                      <a:r>
                        <a:rPr lang="en-US" altLang="zh-CN" sz="900" spc="15" dirty="0" smtClean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ea typeface="+mn-ea"/>
                          <a:cs typeface="Calibri" panose="020F0502020204030204"/>
                        </a:rPr>
                        <a:t>Support Eth Port Los</a:t>
                      </a:r>
                      <a:endParaRPr lang="en-US" altLang="zh-CN" sz="900" spc="15" dirty="0" smtClean="0">
                        <a:solidFill>
                          <a:srgbClr val="313130"/>
                        </a:solidFill>
                        <a:latin typeface="Arial" panose="020B0604020202020204" pitchFamily="34" charset="0"/>
                        <a:ea typeface="+mn-ea"/>
                        <a:cs typeface="Calibri" panose="020F0502020204030204"/>
                      </a:endParaRP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EEEEE"/>
                    </a:solidFill>
                  </a:tcPr>
                </a:tc>
              </a:tr>
              <a:tr h="833120">
                <a:tc>
                  <a:txBody>
                    <a:bodyPr/>
                    <a:p>
                      <a:pPr marL="71755" algn="l">
                        <a:lnSpc>
                          <a:spcPts val="1010"/>
                        </a:lnSpc>
                        <a:spcBef>
                          <a:spcPts val="300"/>
                        </a:spcBef>
                        <a:buClrTx/>
                        <a:buSzTx/>
                        <a:buFontTx/>
                        <a:buNone/>
                      </a:pPr>
                      <a:r>
                        <a:rPr lang="en-US" altLang="en-US" sz="900" dirty="0">
                          <a:solidFill>
                            <a:srgbClr val="313130"/>
                          </a:solidFill>
                          <a:uFillTx/>
                          <a:latin typeface="Arial" panose="020B0604020202020204" pitchFamily="34" charset="0"/>
                          <a:cs typeface="Gill Sans MT" panose="020B0502020104020203"/>
                          <a:sym typeface="+mn-ea"/>
                        </a:rPr>
                        <a:t>LAN</a:t>
                      </a:r>
                      <a:endParaRPr lang="en-US" altLang="en-US" sz="900" dirty="0">
                        <a:solidFill>
                          <a:srgbClr val="313130"/>
                        </a:solidFill>
                        <a:uFillTx/>
                        <a:latin typeface="Arial" panose="020B0604020202020204" pitchFamily="34" charset="0"/>
                        <a:cs typeface="Gill Sans MT" panose="020B0502020104020203"/>
                        <a:sym typeface="+mn-ea"/>
                      </a:endParaRPr>
                    </a:p>
                  </a:txBody>
                  <a:tcPr marL="0" marR="0" marT="0" marB="0" anchor="ctr"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p>
                      <a:pPr marL="144145" marR="19685" lvl="0" indent="-71755" algn="l" defTabSz="914400" eaLnBrk="1" fontAlgn="auto" latinLnBrk="0" hangingPunct="1">
                        <a:lnSpc>
                          <a:spcPct val="125000"/>
                        </a:lnSpc>
                        <a:spcBef>
                          <a:spcPts val="0"/>
                        </a:spcBef>
                        <a:buClrTx/>
                        <a:buSzTx/>
                        <a:buFontTx/>
                        <a:buChar char="•"/>
                        <a:tabLst>
                          <a:tab pos="121285" algn="l"/>
                        </a:tabLst>
                      </a:pPr>
                      <a:r>
                        <a:rPr lang="en-US" altLang="zh-CN" sz="900" spc="15" dirty="0" smtClean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ea typeface="+mn-ea"/>
                          <a:cs typeface="Calibri" panose="020F0502020204030204"/>
                        </a:rPr>
                        <a:t>Support Port rate limiting</a:t>
                      </a:r>
                      <a:endParaRPr lang="en-US" altLang="zh-CN" sz="900" spc="15" dirty="0" smtClean="0">
                        <a:solidFill>
                          <a:srgbClr val="313130"/>
                        </a:solidFill>
                        <a:latin typeface="Arial" panose="020B0604020202020204" pitchFamily="34" charset="0"/>
                        <a:ea typeface="+mn-ea"/>
                        <a:cs typeface="Calibri" panose="020F0502020204030204"/>
                      </a:endParaRPr>
                    </a:p>
                    <a:p>
                      <a:pPr marL="144145" marR="19685" lvl="0" indent="-71755" algn="l" defTabSz="914400" eaLnBrk="1" fontAlgn="auto" latinLnBrk="0" hangingPunct="1">
                        <a:lnSpc>
                          <a:spcPct val="125000"/>
                        </a:lnSpc>
                        <a:spcBef>
                          <a:spcPts val="0"/>
                        </a:spcBef>
                        <a:buClrTx/>
                        <a:buSzTx/>
                        <a:buFontTx/>
                        <a:buChar char="•"/>
                        <a:tabLst>
                          <a:tab pos="121285" algn="l"/>
                        </a:tabLst>
                      </a:pPr>
                      <a:r>
                        <a:rPr lang="en-US" altLang="zh-CN" sz="900" spc="15" dirty="0" smtClean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ea typeface="+mn-ea"/>
                          <a:cs typeface="Calibri" panose="020F0502020204030204"/>
                        </a:rPr>
                        <a:t>Support Loop detection</a:t>
                      </a:r>
                      <a:endParaRPr lang="en-US" altLang="zh-CN" sz="900" spc="15" dirty="0" smtClean="0">
                        <a:solidFill>
                          <a:srgbClr val="313130"/>
                        </a:solidFill>
                        <a:latin typeface="Arial" panose="020B0604020202020204" pitchFamily="34" charset="0"/>
                        <a:ea typeface="+mn-ea"/>
                        <a:cs typeface="Calibri" panose="020F0502020204030204"/>
                      </a:endParaRPr>
                    </a:p>
                    <a:p>
                      <a:pPr marL="144145" marR="19685" lvl="0" indent="-71755" algn="l" defTabSz="914400" eaLnBrk="1" fontAlgn="auto" latinLnBrk="0" hangingPunct="1">
                        <a:lnSpc>
                          <a:spcPct val="125000"/>
                        </a:lnSpc>
                        <a:spcBef>
                          <a:spcPts val="0"/>
                        </a:spcBef>
                        <a:buClrTx/>
                        <a:buSzTx/>
                        <a:buFontTx/>
                        <a:buChar char="•"/>
                        <a:tabLst>
                          <a:tab pos="121285" algn="l"/>
                        </a:tabLst>
                      </a:pPr>
                      <a:r>
                        <a:rPr lang="en-US" altLang="zh-CN" sz="900" spc="15" dirty="0" smtClean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ea typeface="+mn-ea"/>
                          <a:cs typeface="Calibri" panose="020F0502020204030204"/>
                        </a:rPr>
                        <a:t>Support Flow control</a:t>
                      </a:r>
                      <a:endParaRPr lang="en-US" altLang="zh-CN" sz="900" spc="15" dirty="0" smtClean="0">
                        <a:solidFill>
                          <a:srgbClr val="313130"/>
                        </a:solidFill>
                        <a:latin typeface="Arial" panose="020B0604020202020204" pitchFamily="34" charset="0"/>
                        <a:ea typeface="+mn-ea"/>
                        <a:cs typeface="Calibri" panose="020F0502020204030204"/>
                      </a:endParaRPr>
                    </a:p>
                    <a:p>
                      <a:pPr marL="144145" marR="19685" lvl="0" indent="-71755" algn="l" defTabSz="914400" eaLnBrk="1" fontAlgn="auto" latinLnBrk="0" hangingPunct="1">
                        <a:lnSpc>
                          <a:spcPct val="125000"/>
                        </a:lnSpc>
                        <a:spcBef>
                          <a:spcPts val="0"/>
                        </a:spcBef>
                        <a:buClrTx/>
                        <a:buSzTx/>
                        <a:buFontTx/>
                        <a:buChar char="•"/>
                        <a:tabLst>
                          <a:tab pos="121285" algn="l"/>
                        </a:tabLst>
                      </a:pPr>
                      <a:r>
                        <a:rPr lang="en-US" altLang="zh-CN" sz="900" spc="15" dirty="0" smtClean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ea typeface="+mn-ea"/>
                          <a:cs typeface="Calibri" panose="020F0502020204030204"/>
                        </a:rPr>
                        <a:t>Support Storm control</a:t>
                      </a:r>
                      <a:endParaRPr lang="en-US" altLang="zh-CN" sz="900" spc="15" dirty="0" smtClean="0">
                        <a:solidFill>
                          <a:srgbClr val="313130"/>
                        </a:solidFill>
                        <a:latin typeface="Arial" panose="020B0604020202020204" pitchFamily="34" charset="0"/>
                        <a:ea typeface="+mn-ea"/>
                        <a:cs typeface="Calibri" panose="020F0502020204030204"/>
                      </a:endParaRP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EEEEE"/>
                    </a:solidFill>
                  </a:tcPr>
                </a:tc>
              </a:tr>
              <a:tr h="1159510">
                <a:tc>
                  <a:txBody>
                    <a:bodyPr/>
                    <a:lstStyle/>
                    <a:p>
                      <a:pPr marL="71755" algn="l">
                        <a:lnSpc>
                          <a:spcPts val="1010"/>
                        </a:lnSpc>
                        <a:spcBef>
                          <a:spcPts val="300"/>
                        </a:spcBef>
                        <a:buClrTx/>
                        <a:buSzTx/>
                        <a:buFontTx/>
                        <a:buNone/>
                      </a:pPr>
                      <a:r>
                        <a:rPr lang="en-US" altLang="en-US" sz="900" b="0" dirty="0">
                          <a:solidFill>
                            <a:srgbClr val="313130"/>
                          </a:solidFill>
                          <a:uFillTx/>
                          <a:latin typeface="Arial" panose="020B0604020202020204" pitchFamily="34" charset="0"/>
                          <a:cs typeface="Gill Sans MT" panose="020B0502020104020203"/>
                          <a:sym typeface="+mn-ea"/>
                        </a:rPr>
                        <a:t>VLAN</a:t>
                      </a:r>
                      <a:endParaRPr lang="en-US" altLang="en-US" sz="900" b="0" dirty="0">
                        <a:solidFill>
                          <a:srgbClr val="313130"/>
                        </a:solidFill>
                        <a:uFillTx/>
                        <a:latin typeface="Arial" panose="020B0604020202020204" pitchFamily="34" charset="0"/>
                        <a:cs typeface="Gill Sans MT" panose="020B0502020104020203"/>
                        <a:sym typeface="+mn-ea"/>
                      </a:endParaRPr>
                    </a:p>
                  </a:txBody>
                  <a:tcPr marL="0" marR="0" marT="0" marB="0" anchor="ctr"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marL="144145" marR="19685" lvl="0" indent="-71755" algn="l" defTabSz="914400" eaLnBrk="1" fontAlgn="auto" latinLnBrk="0" hangingPunct="1">
                        <a:lnSpc>
                          <a:spcPct val="145000"/>
                        </a:lnSpc>
                        <a:spcBef>
                          <a:spcPts val="0"/>
                        </a:spcBef>
                        <a:buClrTx/>
                        <a:buSzTx/>
                        <a:buFontTx/>
                        <a:buChar char="•"/>
                        <a:tabLst>
                          <a:tab pos="121285" algn="l"/>
                        </a:tabLst>
                      </a:pPr>
                      <a:r>
                        <a:rPr lang="en-US" altLang="zh-CN" sz="900" spc="15" dirty="0" smtClean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ea typeface="+mn-ea"/>
                          <a:cs typeface="Calibri" panose="020F0502020204030204"/>
                        </a:rPr>
                        <a:t>Support VLAN tag mode</a:t>
                      </a:r>
                      <a:endParaRPr lang="en-US" altLang="zh-CN" sz="900" spc="15" dirty="0" smtClean="0">
                        <a:solidFill>
                          <a:srgbClr val="313130"/>
                        </a:solidFill>
                        <a:latin typeface="Arial" panose="020B0604020202020204" pitchFamily="34" charset="0"/>
                        <a:ea typeface="+mn-ea"/>
                        <a:cs typeface="Calibri" panose="020F0502020204030204"/>
                      </a:endParaRPr>
                    </a:p>
                    <a:p>
                      <a:pPr marL="144145" marR="19685" lvl="0" indent="-71755" algn="l" defTabSz="914400" eaLnBrk="1" fontAlgn="auto" latinLnBrk="0" hangingPunct="1">
                        <a:lnSpc>
                          <a:spcPct val="145000"/>
                        </a:lnSpc>
                        <a:spcBef>
                          <a:spcPts val="0"/>
                        </a:spcBef>
                        <a:buClrTx/>
                        <a:buSzTx/>
                        <a:buFontTx/>
                        <a:buChar char="•"/>
                        <a:tabLst>
                          <a:tab pos="121285" algn="l"/>
                        </a:tabLst>
                      </a:pPr>
                      <a:r>
                        <a:rPr lang="en-US" altLang="zh-CN" sz="900" spc="15" dirty="0" smtClean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ea typeface="+mn-ea"/>
                          <a:cs typeface="Calibri" panose="020F0502020204030204"/>
                        </a:rPr>
                        <a:t>Support VLAN transparent mode</a:t>
                      </a:r>
                      <a:endParaRPr lang="en-US" altLang="zh-CN" sz="900" spc="15" dirty="0" smtClean="0">
                        <a:solidFill>
                          <a:srgbClr val="313130"/>
                        </a:solidFill>
                        <a:latin typeface="Arial" panose="020B0604020202020204" pitchFamily="34" charset="0"/>
                        <a:ea typeface="+mn-ea"/>
                        <a:cs typeface="Calibri" panose="020F0502020204030204"/>
                      </a:endParaRPr>
                    </a:p>
                    <a:p>
                      <a:pPr marL="144145" marR="19685" lvl="0" indent="-71755" algn="l" defTabSz="914400" eaLnBrk="1" fontAlgn="auto" latinLnBrk="0" hangingPunct="1">
                        <a:lnSpc>
                          <a:spcPct val="145000"/>
                        </a:lnSpc>
                        <a:spcBef>
                          <a:spcPts val="0"/>
                        </a:spcBef>
                        <a:buClrTx/>
                        <a:buSzTx/>
                        <a:buFontTx/>
                        <a:buChar char="•"/>
                        <a:tabLst>
                          <a:tab pos="121285" algn="l"/>
                        </a:tabLst>
                      </a:pPr>
                      <a:r>
                        <a:rPr lang="en-US" altLang="zh-CN" sz="900" spc="15" dirty="0" smtClean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ea typeface="+mn-ea"/>
                          <a:cs typeface="Calibri" panose="020F0502020204030204"/>
                        </a:rPr>
                        <a:t>Support VLAN trunk mode(max 8 vlans)</a:t>
                      </a:r>
                      <a:endParaRPr lang="en-US" altLang="zh-CN" sz="900" spc="15" dirty="0" smtClean="0">
                        <a:solidFill>
                          <a:srgbClr val="313130"/>
                        </a:solidFill>
                        <a:latin typeface="Arial" panose="020B0604020202020204" pitchFamily="34" charset="0"/>
                        <a:ea typeface="+mn-ea"/>
                        <a:cs typeface="Calibri" panose="020F0502020204030204"/>
                      </a:endParaRPr>
                    </a:p>
                    <a:p>
                      <a:pPr marL="144145" marR="19685" lvl="0" indent="-71755" algn="l" defTabSz="914400" eaLnBrk="1" fontAlgn="auto" latinLnBrk="0" hangingPunct="1">
                        <a:lnSpc>
                          <a:spcPct val="145000"/>
                        </a:lnSpc>
                        <a:spcBef>
                          <a:spcPts val="0"/>
                        </a:spcBef>
                        <a:buClrTx/>
                        <a:buSzTx/>
                        <a:buFontTx/>
                        <a:buChar char="•"/>
                        <a:tabLst>
                          <a:tab pos="121285" algn="l"/>
                        </a:tabLst>
                      </a:pPr>
                      <a:r>
                        <a:rPr lang="en-US" altLang="zh-CN" sz="900" spc="15" dirty="0" smtClean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ea typeface="+mn-ea"/>
                          <a:cs typeface="Calibri" panose="020F0502020204030204"/>
                        </a:rPr>
                        <a:t>Support VLAN 1:1 translation mode(max 8 vlans)</a:t>
                      </a:r>
                      <a:endParaRPr lang="en-US" altLang="zh-CN" sz="900" spc="15" dirty="0" smtClean="0">
                        <a:solidFill>
                          <a:srgbClr val="313130"/>
                        </a:solidFill>
                        <a:latin typeface="Arial" panose="020B0604020202020204" pitchFamily="34" charset="0"/>
                        <a:ea typeface="+mn-ea"/>
                        <a:cs typeface="Calibri" panose="020F0502020204030204"/>
                      </a:endParaRPr>
                    </a:p>
                    <a:p>
                      <a:pPr marL="144145" marR="19685" lvl="0" indent="-71755" algn="l" defTabSz="914400" eaLnBrk="1" fontAlgn="auto" latinLnBrk="0" hangingPunct="1">
                        <a:lnSpc>
                          <a:spcPct val="145000"/>
                        </a:lnSpc>
                        <a:spcBef>
                          <a:spcPts val="0"/>
                        </a:spcBef>
                        <a:buClrTx/>
                        <a:buSzTx/>
                        <a:buFontTx/>
                        <a:buChar char="•"/>
                        <a:tabLst>
                          <a:tab pos="121285" algn="l"/>
                        </a:tabLst>
                      </a:pPr>
                      <a:r>
                        <a:rPr lang="en-US" altLang="zh-CN" sz="900" spc="15" dirty="0" smtClean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ea typeface="+mn-ea"/>
                          <a:cs typeface="Calibri" panose="020F0502020204030204"/>
                        </a:rPr>
                        <a:t>Auto VLAN detection</a:t>
                      </a:r>
                      <a:endParaRPr lang="en-US" altLang="zh-CN" sz="900" spc="15" dirty="0" smtClean="0">
                        <a:solidFill>
                          <a:srgbClr val="313130"/>
                        </a:solidFill>
                        <a:latin typeface="Arial" panose="020B0604020202020204" pitchFamily="34" charset="0"/>
                        <a:ea typeface="+mn-ea"/>
                        <a:cs typeface="Calibri" panose="020F0502020204030204"/>
                      </a:endParaRP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EEEEE"/>
                    </a:solidFill>
                  </a:tcPr>
                </a:tc>
              </a:tr>
              <a:tr h="649605">
                <a:tc>
                  <a:txBody>
                    <a:bodyPr/>
                    <a:lstStyle/>
                    <a:p>
                      <a:pPr marL="71755" algn="l">
                        <a:lnSpc>
                          <a:spcPts val="1010"/>
                        </a:lnSpc>
                        <a:spcBef>
                          <a:spcPts val="300"/>
                        </a:spcBef>
                        <a:buClrTx/>
                        <a:buSzTx/>
                        <a:buFontTx/>
                        <a:buNone/>
                      </a:pPr>
                      <a:r>
                        <a:rPr lang="en-US" altLang="en-US" sz="900" b="0" dirty="0">
                          <a:solidFill>
                            <a:srgbClr val="313130"/>
                          </a:solidFill>
                          <a:uFillTx/>
                          <a:latin typeface="Arial" panose="020B0604020202020204" pitchFamily="34" charset="0"/>
                          <a:cs typeface="Gill Sans MT" panose="020B0502020104020203"/>
                          <a:sym typeface="+mn-ea"/>
                        </a:rPr>
                        <a:t>Multicast</a:t>
                      </a:r>
                      <a:endParaRPr lang="en-US" altLang="en-US" sz="900" b="0" dirty="0">
                        <a:solidFill>
                          <a:srgbClr val="313130"/>
                        </a:solidFill>
                        <a:uFillTx/>
                        <a:latin typeface="Arial" panose="020B0604020202020204" pitchFamily="34" charset="0"/>
                        <a:cs typeface="Gill Sans MT" panose="020B0502020104020203"/>
                        <a:sym typeface="+mn-ea"/>
                      </a:endParaRPr>
                    </a:p>
                  </a:txBody>
                  <a:tcPr marL="0" marR="0" marT="0" marB="0" anchor="ctr"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marL="144145" marR="19685" lvl="0" indent="-71755" algn="l" defTabSz="914400" eaLnBrk="1" fontAlgn="auto" latinLnBrk="0" hangingPunct="1">
                        <a:lnSpc>
                          <a:spcPct val="125000"/>
                        </a:lnSpc>
                        <a:spcBef>
                          <a:spcPts val="0"/>
                        </a:spcBef>
                        <a:buClrTx/>
                        <a:buSzTx/>
                        <a:buFontTx/>
                        <a:buChar char="•"/>
                        <a:tabLst>
                          <a:tab pos="121285" algn="l"/>
                        </a:tabLst>
                      </a:pPr>
                      <a:r>
                        <a:rPr lang="en-US" altLang="zh-CN" sz="900" spc="15" dirty="0" smtClean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ea typeface="+mn-ea"/>
                          <a:cs typeface="Calibri" panose="020F0502020204030204"/>
                        </a:rPr>
                        <a:t>Support IGMPv1/v2,IGMP Snooping </a:t>
                      </a:r>
                      <a:endParaRPr lang="en-US" altLang="zh-CN" sz="900" spc="15" dirty="0" smtClean="0">
                        <a:solidFill>
                          <a:srgbClr val="313130"/>
                        </a:solidFill>
                        <a:latin typeface="Arial" panose="020B0604020202020204" pitchFamily="34" charset="0"/>
                        <a:ea typeface="+mn-ea"/>
                        <a:cs typeface="Calibri" panose="020F0502020204030204"/>
                      </a:endParaRPr>
                    </a:p>
                    <a:p>
                      <a:pPr marL="144145" marR="19685" lvl="0" indent="-71755" algn="l" defTabSz="914400" eaLnBrk="1" fontAlgn="auto" latinLnBrk="0" hangingPunct="1">
                        <a:lnSpc>
                          <a:spcPct val="125000"/>
                        </a:lnSpc>
                        <a:spcBef>
                          <a:spcPts val="0"/>
                        </a:spcBef>
                        <a:buClrTx/>
                        <a:buSzTx/>
                        <a:buFontTx/>
                        <a:buChar char="•"/>
                        <a:tabLst>
                          <a:tab pos="121285" algn="l"/>
                        </a:tabLst>
                      </a:pPr>
                      <a:r>
                        <a:rPr lang="en-US" altLang="zh-CN" sz="900" spc="15" dirty="0" smtClean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ea typeface="+mn-ea"/>
                          <a:cs typeface="Calibri" panose="020F0502020204030204"/>
                        </a:rPr>
                        <a:t>Max Multicast vlan 8</a:t>
                      </a:r>
                      <a:endParaRPr lang="en-US" altLang="zh-CN" sz="900" spc="15" dirty="0" smtClean="0">
                        <a:solidFill>
                          <a:srgbClr val="313130"/>
                        </a:solidFill>
                        <a:latin typeface="Arial" panose="020B0604020202020204" pitchFamily="34" charset="0"/>
                        <a:ea typeface="+mn-ea"/>
                        <a:cs typeface="Calibri" panose="020F0502020204030204"/>
                      </a:endParaRPr>
                    </a:p>
                    <a:p>
                      <a:pPr marL="144145" marR="19685" lvl="0" indent="-71755" algn="l" defTabSz="914400" eaLnBrk="1" fontAlgn="auto" latinLnBrk="0" hangingPunct="1">
                        <a:lnSpc>
                          <a:spcPct val="125000"/>
                        </a:lnSpc>
                        <a:spcBef>
                          <a:spcPts val="0"/>
                        </a:spcBef>
                        <a:buClrTx/>
                        <a:buSzTx/>
                        <a:buFontTx/>
                        <a:buChar char="•"/>
                        <a:tabLst>
                          <a:tab pos="121285" algn="l"/>
                        </a:tabLst>
                      </a:pPr>
                      <a:r>
                        <a:rPr lang="en-US" altLang="zh-CN" sz="900" spc="15" dirty="0" smtClean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ea typeface="+mn-ea"/>
                          <a:cs typeface="Calibri" panose="020F0502020204030204"/>
                        </a:rPr>
                        <a:t>Max Multicast Group 64</a:t>
                      </a:r>
                      <a:endParaRPr lang="en-US" altLang="zh-CN" sz="900" spc="15" dirty="0" smtClean="0">
                        <a:solidFill>
                          <a:srgbClr val="313130"/>
                        </a:solidFill>
                        <a:latin typeface="Arial" panose="020B0604020202020204" pitchFamily="34" charset="0"/>
                        <a:ea typeface="+mn-ea"/>
                        <a:cs typeface="Calibri" panose="020F0502020204030204"/>
                      </a:endParaRP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EEEEE"/>
                    </a:solidFill>
                  </a:tcPr>
                </a:tc>
              </a:tr>
              <a:tr h="372110">
                <a:tc>
                  <a:txBody>
                    <a:bodyPr/>
                    <a:lstStyle/>
                    <a:p>
                      <a:pPr marL="71755" algn="l">
                        <a:lnSpc>
                          <a:spcPts val="1010"/>
                        </a:lnSpc>
                        <a:spcBef>
                          <a:spcPts val="300"/>
                        </a:spcBef>
                        <a:buClrTx/>
                        <a:buSzTx/>
                        <a:buFontTx/>
                        <a:buNone/>
                      </a:pPr>
                      <a:r>
                        <a:rPr lang="en-US" altLang="en-US" sz="900" dirty="0">
                          <a:solidFill>
                            <a:srgbClr val="313130"/>
                          </a:solidFill>
                          <a:uFillTx/>
                          <a:latin typeface="Arial" panose="020B0604020202020204" pitchFamily="34" charset="0"/>
                          <a:cs typeface="Gill Sans MT" panose="020B0502020104020203"/>
                          <a:sym typeface="+mn-ea"/>
                        </a:rPr>
                        <a:t>QoS</a:t>
                      </a:r>
                      <a:endParaRPr lang="en-US" altLang="en-US" sz="900" dirty="0">
                        <a:solidFill>
                          <a:srgbClr val="313130"/>
                        </a:solidFill>
                        <a:uFillTx/>
                        <a:latin typeface="Arial" panose="020B0604020202020204" pitchFamily="34" charset="0"/>
                        <a:cs typeface="Gill Sans MT" panose="020B0502020104020203"/>
                        <a:sym typeface="+mn-ea"/>
                      </a:endParaRPr>
                    </a:p>
                  </a:txBody>
                  <a:tcPr marL="0" marR="0" marT="0" marB="0" anchor="ctr"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marL="72390" marR="19685" lvl="0" indent="0" algn="l" defTabSz="91440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buClrTx/>
                        <a:buSzTx/>
                        <a:buFontTx/>
                        <a:buNone/>
                        <a:tabLst>
                          <a:tab pos="121285" algn="l"/>
                        </a:tabLst>
                      </a:pPr>
                      <a:r>
                        <a:rPr lang="en-US" altLang="zh-CN" sz="900" spc="15" dirty="0" smtClean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ea typeface="+mn-ea"/>
                          <a:cs typeface="Calibri" panose="020F0502020204030204"/>
                        </a:rPr>
                        <a:t>Support 4 queues,SP and WRR and IEEE802.1p</a:t>
                      </a:r>
                      <a:endParaRPr lang="en-US" altLang="zh-CN" sz="900" spc="15" dirty="0" smtClean="0">
                        <a:solidFill>
                          <a:srgbClr val="313130"/>
                        </a:solidFill>
                        <a:latin typeface="Arial" panose="020B0604020202020204" pitchFamily="34" charset="0"/>
                        <a:ea typeface="+mn-ea"/>
                        <a:cs typeface="Calibri" panose="020F0502020204030204"/>
                      </a:endParaRP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EEEEE"/>
                    </a:solidFill>
                  </a:tcPr>
                </a:tc>
              </a:tr>
              <a:tr h="529590">
                <a:tc>
                  <a:txBody>
                    <a:bodyPr/>
                    <a:lstStyle/>
                    <a:p>
                      <a:pPr marL="71755" algn="l">
                        <a:lnSpc>
                          <a:spcPts val="1010"/>
                        </a:lnSpc>
                        <a:spcBef>
                          <a:spcPts val="300"/>
                        </a:spcBef>
                        <a:buClrTx/>
                        <a:buSzTx/>
                        <a:buFontTx/>
                        <a:buNone/>
                      </a:pPr>
                      <a:r>
                        <a:rPr lang="en-US" altLang="en-US" sz="900" b="0" dirty="0">
                          <a:solidFill>
                            <a:srgbClr val="313130"/>
                          </a:solidFill>
                          <a:uFillTx/>
                          <a:latin typeface="Arial" panose="020B0604020202020204" pitchFamily="34" charset="0"/>
                          <a:cs typeface="Gill Sans MT" panose="020B0502020104020203"/>
                          <a:sym typeface="+mn-ea"/>
                        </a:rPr>
                        <a:t>L3</a:t>
                      </a:r>
                      <a:endParaRPr lang="en-US" altLang="en-US" sz="900" b="0" dirty="0">
                        <a:solidFill>
                          <a:srgbClr val="313130"/>
                        </a:solidFill>
                        <a:uFillTx/>
                        <a:latin typeface="Arial" panose="020B0604020202020204" pitchFamily="34" charset="0"/>
                        <a:cs typeface="Gill Sans MT" panose="020B0502020104020203"/>
                        <a:sym typeface="+mn-ea"/>
                      </a:endParaRPr>
                    </a:p>
                  </a:txBody>
                  <a:tcPr marL="0" marR="0" marT="0" marB="0" anchor="ctr"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marL="144145" marR="19685" lvl="0" indent="-71755" algn="l" defTabSz="914400" eaLnBrk="1" fontAlgn="auto" latinLnBrk="0" hangingPunct="1">
                        <a:lnSpc>
                          <a:spcPct val="125000"/>
                        </a:lnSpc>
                        <a:spcBef>
                          <a:spcPts val="0"/>
                        </a:spcBef>
                        <a:buClrTx/>
                        <a:buSzTx/>
                        <a:buFontTx/>
                        <a:buChar char="•"/>
                        <a:tabLst>
                          <a:tab pos="121285" algn="l"/>
                        </a:tabLst>
                      </a:pPr>
                      <a:r>
                        <a:rPr lang="en-US" altLang="zh-CN" sz="900" spc="15" dirty="0" smtClean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ea typeface="+mn-ea"/>
                          <a:cs typeface="Calibri" panose="020F0502020204030204"/>
                        </a:rPr>
                        <a:t>Support IPv4,DHCP/PPPOE/Static IP and NAT</a:t>
                      </a:r>
                      <a:endParaRPr lang="en-US" altLang="zh-CN" sz="900" spc="15" dirty="0" smtClean="0">
                        <a:solidFill>
                          <a:srgbClr val="313130"/>
                        </a:solidFill>
                        <a:latin typeface="Arial" panose="020B0604020202020204" pitchFamily="34" charset="0"/>
                        <a:ea typeface="+mn-ea"/>
                        <a:cs typeface="Calibri" panose="020F0502020204030204"/>
                      </a:endParaRPr>
                    </a:p>
                    <a:p>
                      <a:pPr marL="144145" marR="19685" lvl="0" indent="-71755" algn="l" defTabSz="914400" eaLnBrk="1" fontAlgn="auto" latinLnBrk="0" hangingPunct="1">
                        <a:lnSpc>
                          <a:spcPct val="125000"/>
                        </a:lnSpc>
                        <a:spcBef>
                          <a:spcPts val="0"/>
                        </a:spcBef>
                        <a:buClrTx/>
                        <a:buSzTx/>
                        <a:buFontTx/>
                        <a:buChar char="•"/>
                        <a:tabLst>
                          <a:tab pos="121285" algn="l"/>
                        </a:tabLst>
                      </a:pPr>
                      <a:r>
                        <a:rPr lang="en-US" altLang="zh-CN" sz="900" spc="15" dirty="0" smtClean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ea typeface="+mn-ea"/>
                          <a:cs typeface="Calibri" panose="020F0502020204030204"/>
                        </a:rPr>
                        <a:t>Support Static route</a:t>
                      </a:r>
                      <a:endParaRPr lang="en-US" altLang="zh-CN" sz="900" spc="15" dirty="0" smtClean="0">
                        <a:solidFill>
                          <a:srgbClr val="313130"/>
                        </a:solidFill>
                        <a:latin typeface="Arial" panose="020B0604020202020204" pitchFamily="34" charset="0"/>
                        <a:ea typeface="+mn-ea"/>
                        <a:cs typeface="Calibri" panose="020F0502020204030204"/>
                      </a:endParaRP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EEEEE"/>
                    </a:solidFill>
                  </a:tcPr>
                </a:tc>
              </a:tr>
            </a:tbl>
          </a:graphicData>
        </a:graphic>
      </p:graphicFrame>
      <p:grpSp>
        <p:nvGrpSpPr>
          <p:cNvPr id="10" name="组合 9"/>
          <p:cNvGrpSpPr/>
          <p:nvPr/>
        </p:nvGrpSpPr>
        <p:grpSpPr>
          <a:xfrm>
            <a:off x="132715" y="153035"/>
            <a:ext cx="3642360" cy="306705"/>
            <a:chOff x="138" y="241"/>
            <a:chExt cx="5860" cy="483"/>
          </a:xfrm>
        </p:grpSpPr>
        <p:sp>
          <p:nvSpPr>
            <p:cNvPr id="16" name="圆角矩形 15"/>
            <p:cNvSpPr/>
            <p:nvPr/>
          </p:nvSpPr>
          <p:spPr>
            <a:xfrm>
              <a:off x="138" y="270"/>
              <a:ext cx="5860" cy="425"/>
            </a:xfrm>
            <a:prstGeom prst="round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17" name="文本框 16"/>
            <p:cNvSpPr txBox="1"/>
            <p:nvPr/>
          </p:nvSpPr>
          <p:spPr>
            <a:xfrm>
              <a:off x="493" y="241"/>
              <a:ext cx="3070" cy="48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pPr algn="l"/>
              <a:r>
                <a:rPr lang="zh-CN" altLang="en-US" sz="140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Hardware Parameter</a:t>
              </a:r>
              <a:endParaRPr lang="zh-CN" altLang="en-US"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8" name="椭圆 17"/>
            <p:cNvSpPr/>
            <p:nvPr/>
          </p:nvSpPr>
          <p:spPr>
            <a:xfrm>
              <a:off x="313" y="395"/>
              <a:ext cx="180" cy="170"/>
            </a:xfrm>
            <a:prstGeom prst="ellipse">
              <a:avLst/>
            </a:prstGeom>
            <a:noFill/>
            <a:ln>
              <a:solidFill>
                <a:schemeClr val="bg1"/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</p:grpSp>
      <p:grpSp>
        <p:nvGrpSpPr>
          <p:cNvPr id="19" name="组合 18"/>
          <p:cNvGrpSpPr/>
          <p:nvPr/>
        </p:nvGrpSpPr>
        <p:grpSpPr>
          <a:xfrm>
            <a:off x="124460" y="3080385"/>
            <a:ext cx="3658870" cy="306705"/>
            <a:chOff x="138" y="241"/>
            <a:chExt cx="5860" cy="483"/>
          </a:xfrm>
        </p:grpSpPr>
        <p:sp>
          <p:nvSpPr>
            <p:cNvPr id="20" name="圆角矩形 19"/>
            <p:cNvSpPr/>
            <p:nvPr/>
          </p:nvSpPr>
          <p:spPr>
            <a:xfrm>
              <a:off x="138" y="270"/>
              <a:ext cx="5860" cy="425"/>
            </a:xfrm>
            <a:prstGeom prst="roundRect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22" name="文本框 21"/>
            <p:cNvSpPr txBox="1"/>
            <p:nvPr/>
          </p:nvSpPr>
          <p:spPr>
            <a:xfrm>
              <a:off x="493" y="241"/>
              <a:ext cx="3070" cy="48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pPr algn="l"/>
              <a:r>
                <a:rPr lang="en-US" altLang="zh-CN" sz="140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Interface</a:t>
              </a:r>
              <a:r>
                <a:rPr lang="zh-CN" altLang="en-US" sz="140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Parameter</a:t>
              </a:r>
              <a:endParaRPr lang="zh-CN" altLang="en-US"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4" name="椭圆 23"/>
            <p:cNvSpPr/>
            <p:nvPr/>
          </p:nvSpPr>
          <p:spPr>
            <a:xfrm>
              <a:off x="313" y="395"/>
              <a:ext cx="180" cy="170"/>
            </a:xfrm>
            <a:prstGeom prst="ellipse">
              <a:avLst/>
            </a:prstGeom>
            <a:noFill/>
            <a:ln>
              <a:solidFill>
                <a:schemeClr val="bg1"/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</p:grpSp>
      <p:grpSp>
        <p:nvGrpSpPr>
          <p:cNvPr id="25" name="组合 24"/>
          <p:cNvGrpSpPr/>
          <p:nvPr/>
        </p:nvGrpSpPr>
        <p:grpSpPr>
          <a:xfrm>
            <a:off x="3914140" y="171450"/>
            <a:ext cx="3441700" cy="306705"/>
            <a:chOff x="6375" y="240"/>
            <a:chExt cx="5382" cy="483"/>
          </a:xfrm>
        </p:grpSpPr>
        <p:sp>
          <p:nvSpPr>
            <p:cNvPr id="26" name="圆角矩形 25"/>
            <p:cNvSpPr/>
            <p:nvPr/>
          </p:nvSpPr>
          <p:spPr>
            <a:xfrm>
              <a:off x="6375" y="269"/>
              <a:ext cx="5382" cy="425"/>
            </a:xfrm>
            <a:prstGeom prst="roundRect">
              <a:avLst/>
            </a:prstGeom>
            <a:solidFill>
              <a:srgbClr val="FF69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27" name="文本框 26"/>
            <p:cNvSpPr txBox="1"/>
            <p:nvPr/>
          </p:nvSpPr>
          <p:spPr>
            <a:xfrm>
              <a:off x="6696" y="240"/>
              <a:ext cx="2033" cy="48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pPr algn="l"/>
              <a:r>
                <a:rPr lang="zh-CN" altLang="en-US" sz="140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Function Data</a:t>
              </a:r>
              <a:endParaRPr lang="zh-CN" altLang="en-US"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8" name="椭圆 27"/>
            <p:cNvSpPr/>
            <p:nvPr/>
          </p:nvSpPr>
          <p:spPr>
            <a:xfrm>
              <a:off x="6526" y="396"/>
              <a:ext cx="170" cy="170"/>
            </a:xfrm>
            <a:prstGeom prst="ellipse">
              <a:avLst/>
            </a:prstGeom>
            <a:noFill/>
            <a:ln>
              <a:solidFill>
                <a:schemeClr val="bg1"/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</p:grpSp>
      <p:grpSp>
        <p:nvGrpSpPr>
          <p:cNvPr id="3" name="组合 2"/>
          <p:cNvGrpSpPr/>
          <p:nvPr/>
        </p:nvGrpSpPr>
        <p:grpSpPr>
          <a:xfrm>
            <a:off x="128270" y="5149850"/>
            <a:ext cx="3649980" cy="306705"/>
            <a:chOff x="6375" y="240"/>
            <a:chExt cx="5382" cy="483"/>
          </a:xfrm>
        </p:grpSpPr>
        <p:sp>
          <p:nvSpPr>
            <p:cNvPr id="4" name="圆角矩形 3"/>
            <p:cNvSpPr/>
            <p:nvPr/>
          </p:nvSpPr>
          <p:spPr>
            <a:xfrm>
              <a:off x="6375" y="269"/>
              <a:ext cx="5382" cy="425"/>
            </a:xfrm>
            <a:prstGeom prst="roundRect">
              <a:avLst/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6" name="文本框 5"/>
            <p:cNvSpPr txBox="1"/>
            <p:nvPr/>
          </p:nvSpPr>
          <p:spPr>
            <a:xfrm>
              <a:off x="6696" y="240"/>
              <a:ext cx="3602" cy="48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pPr algn="l"/>
              <a:r>
                <a:rPr lang="en-US" altLang="zh-CN" sz="140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Software Key Feature</a:t>
              </a:r>
              <a:endParaRPr lang="en-US" altLang="zh-CN"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" name="椭圆 6"/>
            <p:cNvSpPr/>
            <p:nvPr/>
          </p:nvSpPr>
          <p:spPr>
            <a:xfrm>
              <a:off x="6526" y="396"/>
              <a:ext cx="170" cy="170"/>
            </a:xfrm>
            <a:prstGeom prst="ellipse">
              <a:avLst/>
            </a:prstGeom>
            <a:noFill/>
            <a:ln>
              <a:solidFill>
                <a:schemeClr val="bg1"/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</p:grpSp>
      <p:graphicFrame>
        <p:nvGraphicFramePr>
          <p:cNvPr id="13" name="object 2"/>
          <p:cNvGraphicFramePr>
            <a:graphicFrameLocks noGrp="1"/>
          </p:cNvGraphicFramePr>
          <p:nvPr>
            <p:custDataLst>
              <p:tags r:id="rId5"/>
            </p:custDataLst>
          </p:nvPr>
        </p:nvGraphicFramePr>
        <p:xfrm>
          <a:off x="140970" y="5455920"/>
          <a:ext cx="3654425" cy="118808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71220"/>
                <a:gridCol w="2783205"/>
              </a:tblGrid>
              <a:tr h="323215">
                <a:tc>
                  <a:txBody>
                    <a:bodyPr/>
                    <a:p>
                      <a:pPr marL="71755" algn="l">
                        <a:lnSpc>
                          <a:spcPts val="1010"/>
                        </a:lnSpc>
                        <a:spcBef>
                          <a:spcPts val="300"/>
                        </a:spcBef>
                        <a:buClrTx/>
                        <a:buSzTx/>
                        <a:buFontTx/>
                        <a:buNone/>
                      </a:pPr>
                      <a:r>
                        <a:rPr lang="en-US" altLang="en-US" sz="900" b="0" dirty="0">
                          <a:solidFill>
                            <a:srgbClr val="313130"/>
                          </a:solidFill>
                          <a:uFillTx/>
                          <a:latin typeface="Arial" panose="020B0604020202020204" pitchFamily="34" charset="0"/>
                          <a:cs typeface="Gill Sans MT" panose="020B0502020104020203"/>
                          <a:sym typeface="+mn-ea"/>
                        </a:rPr>
                        <a:t>Uplink </a:t>
                      </a:r>
                      <a:r>
                        <a:rPr lang="en-US" altLang="en-US" sz="900" b="0" dirty="0">
                          <a:solidFill>
                            <a:srgbClr val="313130"/>
                          </a:solidFill>
                          <a:uFillTx/>
                          <a:latin typeface="Arial" panose="020B0604020202020204" pitchFamily="34" charset="0"/>
                          <a:cs typeface="Gill Sans MT" panose="020B0502020104020203"/>
                          <a:sym typeface="+mn-ea"/>
                        </a:rPr>
                        <a:t>Mode</a:t>
                      </a:r>
                      <a:endParaRPr lang="en-US" altLang="en-US" sz="900" b="0" dirty="0">
                        <a:solidFill>
                          <a:srgbClr val="313130"/>
                        </a:solidFill>
                        <a:uFillTx/>
                        <a:latin typeface="Arial" panose="020B0604020202020204" pitchFamily="34" charset="0"/>
                        <a:cs typeface="Gill Sans MT" panose="020B0502020104020203"/>
                        <a:sym typeface="+mn-ea"/>
                      </a:endParaRPr>
                    </a:p>
                  </a:txBody>
                  <a:tcPr marL="0" marR="0" marT="0" marB="0" anchor="ctr"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p>
                      <a:pPr marL="72390" marR="19685" lvl="0" indent="0" algn="l" defTabSz="91440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buClrTx/>
                        <a:buSzTx/>
                        <a:buFontTx/>
                        <a:buNone/>
                        <a:tabLst>
                          <a:tab pos="121285" algn="l"/>
                        </a:tabLst>
                      </a:pPr>
                      <a:r>
                        <a:rPr lang="en-US" altLang="zh-CN" sz="900" spc="15" dirty="0" smtClean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ea typeface="+mn-ea"/>
                          <a:cs typeface="Calibri" panose="020F0502020204030204"/>
                        </a:rPr>
                        <a:t>Bridging and Routing mode.</a:t>
                      </a:r>
                      <a:endParaRPr lang="en-US" altLang="zh-CN" sz="900" spc="15" dirty="0" smtClean="0">
                        <a:solidFill>
                          <a:srgbClr val="313130"/>
                        </a:solidFill>
                        <a:latin typeface="Arial" panose="020B0604020202020204" pitchFamily="34" charset="0"/>
                        <a:ea typeface="+mn-ea"/>
                        <a:cs typeface="Calibri" panose="020F0502020204030204"/>
                      </a:endParaRP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EEEEE"/>
                    </a:solidFill>
                  </a:tcPr>
                </a:tc>
              </a:tr>
              <a:tr h="266065">
                <a:tc>
                  <a:txBody>
                    <a:bodyPr/>
                    <a:p>
                      <a:pPr marL="71755" algn="l">
                        <a:lnSpc>
                          <a:spcPts val="1010"/>
                        </a:lnSpc>
                        <a:spcBef>
                          <a:spcPts val="300"/>
                        </a:spcBef>
                        <a:buClrTx/>
                        <a:buSzTx/>
                        <a:buFontTx/>
                        <a:buNone/>
                      </a:pPr>
                      <a:r>
                        <a:rPr lang="en-US" altLang="en-US" sz="900" b="0" dirty="0">
                          <a:solidFill>
                            <a:srgbClr val="313130"/>
                          </a:solidFill>
                          <a:uFillTx/>
                          <a:latin typeface="Arial" panose="020B0604020202020204" pitchFamily="34" charset="0"/>
                          <a:cs typeface="Gill Sans MT" panose="020B0502020104020203"/>
                          <a:sym typeface="+mn-ea"/>
                        </a:rPr>
                        <a:t>ACL Rules</a:t>
                      </a:r>
                      <a:endParaRPr lang="en-US" altLang="en-US" sz="900" b="0" dirty="0">
                        <a:solidFill>
                          <a:srgbClr val="313130"/>
                        </a:solidFill>
                        <a:uFillTx/>
                        <a:latin typeface="Arial" panose="020B0604020202020204" pitchFamily="34" charset="0"/>
                        <a:cs typeface="Gill Sans MT" panose="020B0502020104020203"/>
                        <a:sym typeface="+mn-ea"/>
                      </a:endParaRPr>
                    </a:p>
                  </a:txBody>
                  <a:tcPr marL="0" marR="0" marT="0" marB="0" anchor="ctr"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p>
                      <a:pPr marL="72390" marR="19685" lvl="0" indent="0" algn="l" defTabSz="91440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buClrTx/>
                        <a:buSzTx/>
                        <a:buFontTx/>
                        <a:buNone/>
                        <a:tabLst>
                          <a:tab pos="121285" algn="l"/>
                        </a:tabLst>
                      </a:pPr>
                      <a:r>
                        <a:rPr lang="en-US" altLang="zh-CN" sz="900" spc="15" dirty="0" smtClean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ea typeface="+mn-ea"/>
                          <a:cs typeface="Calibri" panose="020F0502020204030204"/>
                        </a:rPr>
                        <a:t>ACL, Spanning Tree</a:t>
                      </a:r>
                      <a:endParaRPr lang="en-US" altLang="zh-CN" sz="900" spc="15" dirty="0" smtClean="0">
                        <a:solidFill>
                          <a:srgbClr val="313130"/>
                        </a:solidFill>
                        <a:latin typeface="Arial" panose="020B0604020202020204" pitchFamily="34" charset="0"/>
                        <a:ea typeface="+mn-ea"/>
                        <a:cs typeface="Calibri" panose="020F0502020204030204"/>
                      </a:endParaRP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EEEEE"/>
                    </a:solidFill>
                  </a:tcPr>
                </a:tc>
              </a:tr>
              <a:tr h="358140">
                <a:tc>
                  <a:txBody>
                    <a:bodyPr/>
                    <a:p>
                      <a:pPr marL="71755" algn="l">
                        <a:lnSpc>
                          <a:spcPts val="1010"/>
                        </a:lnSpc>
                        <a:spcBef>
                          <a:spcPts val="300"/>
                        </a:spcBef>
                        <a:buClrTx/>
                        <a:buSzTx/>
                        <a:buFontTx/>
                        <a:buNone/>
                      </a:pPr>
                      <a:r>
                        <a:rPr lang="en-US" altLang="en-US" sz="900" b="0" dirty="0">
                          <a:solidFill>
                            <a:srgbClr val="313130"/>
                          </a:solidFill>
                          <a:uFillTx/>
                          <a:latin typeface="Arial" panose="020B0604020202020204" pitchFamily="34" charset="0"/>
                          <a:cs typeface="Gill Sans MT" panose="020B0502020104020203"/>
                          <a:sym typeface="+mn-ea"/>
                        </a:rPr>
                        <a:t>O&amp;M</a:t>
                      </a:r>
                      <a:endParaRPr lang="en-US" altLang="en-US" sz="900" b="0" dirty="0">
                        <a:solidFill>
                          <a:srgbClr val="313130"/>
                        </a:solidFill>
                        <a:uFillTx/>
                        <a:latin typeface="Arial" panose="020B0604020202020204" pitchFamily="34" charset="0"/>
                        <a:cs typeface="Gill Sans MT" panose="020B0502020104020203"/>
                        <a:sym typeface="+mn-ea"/>
                      </a:endParaRPr>
                    </a:p>
                  </a:txBody>
                  <a:tcPr marL="0" marR="0" marT="0" marB="0" anchor="ctr"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p>
                      <a:pPr marL="144145" marR="19685" lvl="0" indent="-71755" algn="l" defTabSz="91440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buClrTx/>
                        <a:buSzTx/>
                        <a:buFontTx/>
                        <a:buChar char="•"/>
                        <a:tabLst>
                          <a:tab pos="121285" algn="l"/>
                        </a:tabLst>
                      </a:pPr>
                      <a:r>
                        <a:rPr lang="en-US" altLang="zh-CN" sz="900" spc="15" dirty="0" smtClean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ea typeface="+mn-ea"/>
                          <a:cs typeface="Calibri" panose="020F0502020204030204"/>
                        </a:rPr>
                        <a:t>WEB/TELNET/OAM/OMCI</a:t>
                      </a:r>
                      <a:endParaRPr lang="en-US" altLang="zh-CN" sz="900" spc="15" dirty="0" smtClean="0">
                        <a:solidFill>
                          <a:srgbClr val="313130"/>
                        </a:solidFill>
                        <a:latin typeface="Arial" panose="020B0604020202020204" pitchFamily="34" charset="0"/>
                        <a:ea typeface="+mn-ea"/>
                        <a:cs typeface="Calibri" panose="020F0502020204030204"/>
                      </a:endParaRPr>
                    </a:p>
                    <a:p>
                      <a:pPr marL="144145" marR="19685" lvl="0" indent="-71755" algn="l" defTabSz="91440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buClrTx/>
                        <a:buSzTx/>
                        <a:buFontTx/>
                        <a:buChar char="•"/>
                        <a:tabLst>
                          <a:tab pos="121285" algn="l"/>
                        </a:tabLst>
                      </a:pPr>
                      <a:r>
                        <a:rPr lang="en-US" altLang="zh-CN" sz="900" spc="15" dirty="0" smtClean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Unified network management of VSOL OLT</a:t>
                      </a:r>
                      <a:endParaRPr lang="en-US" altLang="zh-CN" sz="900" spc="15" dirty="0" smtClean="0">
                        <a:solidFill>
                          <a:srgbClr val="313130"/>
                        </a:solidFill>
                        <a:latin typeface="Arial" panose="020B0604020202020204" pitchFamily="34" charset="0"/>
                        <a:ea typeface="+mn-ea"/>
                        <a:cs typeface="Calibri" panose="020F0502020204030204"/>
                      </a:endParaRP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EEEEE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ags/tag1.xml><?xml version="1.0" encoding="utf-8"?>
<p:tagLst xmlns:p="http://schemas.openxmlformats.org/presentationml/2006/main">
  <p:tag name="KSO_WM_UNIT_TABLE_BEAUTIFY" val="smartTable{7149e3d0-b402-493a-94d6-da16937fd255}"/>
  <p:tag name="TABLE_ENDDRAG_ORIGIN_RECT" val="538*61"/>
  <p:tag name="TABLE_ENDDRAG_RECT" val="28*744*538*61"/>
</p:tagLst>
</file>

<file path=ppt/tags/tag2.xml><?xml version="1.0" encoding="utf-8"?>
<p:tagLst xmlns:p="http://schemas.openxmlformats.org/presentationml/2006/main">
  <p:tag name="KSO_WM_UNIT_TABLE_BEAUTIFY" val="smartTable{102fb185-4a5f-4762-8c0c-4b1d2a292bcd}"/>
  <p:tag name="TABLE_ENDDRAG_ORIGIN_RECT" val="286*182"/>
  <p:tag name="TABLE_ENDDRAG_RECT" val="10*31*286*182"/>
</p:tagLst>
</file>

<file path=ppt/tags/tag3.xml><?xml version="1.0" encoding="utf-8"?>
<p:tagLst xmlns:p="http://schemas.openxmlformats.org/presentationml/2006/main">
  <p:tag name="KSO_WM_UNIT_TABLE_BEAUTIFY" val="smartTable{b37b2a66-c640-480d-b396-0d6aa997f38f}"/>
  <p:tag name="TABLE_ENDDRAG_ORIGIN_RECT" val="288*134"/>
  <p:tag name="TABLE_ENDDRAG_RECT" val="10*265*288*134"/>
</p:tagLst>
</file>

<file path=ppt/tags/tag4.xml><?xml version="1.0" encoding="utf-8"?>
<p:tagLst xmlns:p="http://schemas.openxmlformats.org/presentationml/2006/main">
  <p:tag name="KSO_WM_UNIT_TABLE_BEAUTIFY" val="smartTable{b7861c3d-0c1f-41ee-95cc-fdf54233a5af}"/>
  <p:tag name="TABLE_ENDDRAG_ORIGIN_RECT" val="271*467"/>
  <p:tag name="TABLE_ENDDRAG_RECT" val="308*36*271*467"/>
</p:tagLst>
</file>

<file path=ppt/tags/tag5.xml><?xml version="1.0" encoding="utf-8"?>
<p:tagLst xmlns:p="http://schemas.openxmlformats.org/presentationml/2006/main">
  <p:tag name="KSO_WM_UNIT_TABLE_BEAUTIFY" val="smartTable{ab27e9d7-4ef9-4275-a4b2-a58a5198e0d1}"/>
</p:tagLst>
</file>

<file path=ppt/tags/tag6.xml><?xml version="1.0" encoding="utf-8"?>
<p:tagLst xmlns:p="http://schemas.openxmlformats.org/presentationml/2006/main">
  <p:tag name="COMMONDATA" val="eyJoZGlkIjoiNjgwYTU5YTIxMjEzODFhZDJhZTIxODdkZjQ0YzVhZjEifQ==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808285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2491</Words>
  <Application>WPS 演示</Application>
  <PresentationFormat>自定义</PresentationFormat>
  <Paragraphs>178</Paragraphs>
  <Slides>2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</vt:i4>
      </vt:variant>
    </vt:vector>
  </HeadingPairs>
  <TitlesOfParts>
    <vt:vector size="11" baseType="lpstr">
      <vt:lpstr>Arial</vt:lpstr>
      <vt:lpstr>宋体</vt:lpstr>
      <vt:lpstr>Wingdings</vt:lpstr>
      <vt:lpstr>Arial</vt:lpstr>
      <vt:lpstr>Gill Sans MT</vt:lpstr>
      <vt:lpstr>Calibri</vt:lpstr>
      <vt:lpstr>微软雅黑</vt:lpstr>
      <vt:lpstr>Arial Unicode MS</vt:lpstr>
      <vt:lpstr>Office Theme</vt:lpstr>
      <vt:lpstr>V2808PD-ZG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V2802ACT</dc:title>
  <dc:creator/>
  <cp:lastModifiedBy>肖汉斯的爸爸</cp:lastModifiedBy>
  <cp:revision>94</cp:revision>
  <dcterms:created xsi:type="dcterms:W3CDTF">2022-03-03T06:09:00Z</dcterms:created>
  <dcterms:modified xsi:type="dcterms:W3CDTF">2022-05-11T01:02:27Z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1900-01-08T16:00:00Z</vt:filetime>
  </property>
  <property fmtid="{D5CDD505-2E9C-101B-9397-08002B2CF9AE}" pid="3" name="Creator">
    <vt:lpwstr>Adobe InDesign 16.3 (Macintosh)</vt:lpwstr>
  </property>
  <property fmtid="{D5CDD505-2E9C-101B-9397-08002B2CF9AE}" pid="4" name="LastSaved">
    <vt:filetime>1900-01-08T16:00:00Z</vt:filetime>
  </property>
  <property fmtid="{D5CDD505-2E9C-101B-9397-08002B2CF9AE}" pid="5" name="ICV">
    <vt:lpwstr>5845944938594A4D99A35E7B0FF20E25</vt:lpwstr>
  </property>
  <property fmtid="{D5CDD505-2E9C-101B-9397-08002B2CF9AE}" pid="6" name="KSOProductBuildVer">
    <vt:lpwstr>2052-11.1.0.11636</vt:lpwstr>
  </property>
</Properties>
</file>